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0066"/>
    <a:srgbClr val="333300"/>
    <a:srgbClr val="006600"/>
    <a:srgbClr val="17240E"/>
    <a:srgbClr val="253917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19870-2F27-408E-8843-73CDD83062A9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73EA-3E53-4B84-B662-F7AF88CED5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00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19870-2F27-408E-8843-73CDD83062A9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73EA-3E53-4B84-B662-F7AF88CED5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89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19870-2F27-408E-8843-73CDD83062A9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73EA-3E53-4B84-B662-F7AF88CED5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83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19870-2F27-408E-8843-73CDD83062A9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73EA-3E53-4B84-B662-F7AF88CED5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43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19870-2F27-408E-8843-73CDD83062A9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73EA-3E53-4B84-B662-F7AF88CED5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952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19870-2F27-408E-8843-73CDD83062A9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73EA-3E53-4B84-B662-F7AF88CED5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87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19870-2F27-408E-8843-73CDD83062A9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73EA-3E53-4B84-B662-F7AF88CED5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698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19870-2F27-408E-8843-73CDD83062A9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73EA-3E53-4B84-B662-F7AF88CED5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42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19870-2F27-408E-8843-73CDD83062A9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73EA-3E53-4B84-B662-F7AF88CED5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3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19870-2F27-408E-8843-73CDD83062A9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73EA-3E53-4B84-B662-F7AF88CED5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41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19870-2F27-408E-8843-73CDD83062A9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73EA-3E53-4B84-B662-F7AF88CED5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668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19870-2F27-408E-8843-73CDD83062A9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073EA-3E53-4B84-B662-F7AF88CED5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851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48D3D-92E9-822A-C0EE-98ECA96F6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10" y="365125"/>
            <a:ext cx="5115389" cy="6259195"/>
          </a:xfrm>
        </p:spPr>
        <p:txBody>
          <a:bodyPr/>
          <a:lstStyle/>
          <a:p>
            <a:pPr algn="ctr"/>
            <a:r>
              <a:rPr lang="en-US" dirty="0"/>
              <a:t>California Forest Pest Conditions Report 2022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Tom Smith</a:t>
            </a:r>
            <a:br>
              <a:rPr lang="en-US" dirty="0"/>
            </a:br>
            <a:r>
              <a:rPr lang="en-US" dirty="0"/>
              <a:t>Forest Entomology and Pathology Program</a:t>
            </a:r>
            <a:br>
              <a:rPr lang="en-US" dirty="0"/>
            </a:br>
            <a:r>
              <a:rPr lang="en-US" dirty="0"/>
              <a:t>CAL FIRE</a:t>
            </a:r>
          </a:p>
        </p:txBody>
      </p:sp>
      <p:pic>
        <p:nvPicPr>
          <p:cNvPr id="30" name="Content Placeholder 29" descr="Graphical user interface&#10;&#10;Description automatically generated">
            <a:extLst>
              <a:ext uri="{FF2B5EF4-FFF2-40B4-BE49-F238E27FC236}">
                <a16:creationId xmlns:a16="http://schemas.microsoft.com/office/drawing/2014/main" id="{07C4E772-85F6-C4B6-74C4-6A7F1A46A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0"/>
            <a:ext cx="5257799" cy="6858000"/>
          </a:xfrm>
        </p:spPr>
      </p:pic>
    </p:spTree>
    <p:extLst>
      <p:ext uri="{BB962C8B-B14F-4D97-AF65-F5344CB8AC3E}">
        <p14:creationId xmlns:p14="http://schemas.microsoft.com/office/powerpoint/2010/main" val="3377179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1AEF4-957C-884D-7A94-9414B62E4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Mediterranean Oak Borer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52A4BE6-C3EB-1EEA-0EB4-3A2AF9E7DF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3185" y="2072640"/>
            <a:ext cx="5525162" cy="367792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C6600C-8754-51F0-097A-0C143EC496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complex has moved west of highway 101 in Sonoma County</a:t>
            </a:r>
          </a:p>
          <a:p>
            <a:r>
              <a:rPr lang="en-US" dirty="0"/>
              <a:t>Tagged valley oaks continue to decline</a:t>
            </a:r>
          </a:p>
          <a:p>
            <a:r>
              <a:rPr lang="en-US" dirty="0"/>
              <a:t>Permanent plots have been established in burned and unburned areas to determine the impacts of fire on MOB</a:t>
            </a:r>
          </a:p>
          <a:p>
            <a:r>
              <a:rPr lang="en-US" dirty="0"/>
              <a:t>Research continues on control options</a:t>
            </a:r>
          </a:p>
        </p:txBody>
      </p:sp>
    </p:spTree>
    <p:extLst>
      <p:ext uri="{BB962C8B-B14F-4D97-AF65-F5344CB8AC3E}">
        <p14:creationId xmlns:p14="http://schemas.microsoft.com/office/powerpoint/2010/main" val="2556054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B42E0-2197-DFB9-1521-73FD21DAB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Botryosphaeria Cankers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23A514-48B1-EC7D-8B22-DE6E54CAC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54120" cy="4351338"/>
          </a:xfrm>
        </p:spPr>
        <p:txBody>
          <a:bodyPr/>
          <a:lstStyle/>
          <a:p>
            <a:r>
              <a:rPr lang="en-US" dirty="0"/>
              <a:t>Many different genera of “Bot” fungi caused cankers in numerous host species</a:t>
            </a:r>
          </a:p>
          <a:p>
            <a:r>
              <a:rPr lang="en-US" dirty="0"/>
              <a:t>Many are thought to be endophytic or opportunistic on drought and/or heat stressed trees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110AB7-9475-F5DD-5AA2-069D2D3D7B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15657" y="569436"/>
            <a:ext cx="2866231" cy="448627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1BB0C-BB17-4B42-BE40-864BD3E7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136" y="1575276"/>
            <a:ext cx="3151393" cy="481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9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1A3F2-0EF5-BC5E-7186-649552EA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Sooty Bark Disease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B5EEFC7-2435-A921-93FA-5D4F4589CB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0474" y="1690688"/>
            <a:ext cx="4510884" cy="3186112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38F070-A8E1-A7F1-7464-9185C634C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1040" y="853440"/>
            <a:ext cx="5943600" cy="5323523"/>
          </a:xfrm>
        </p:spPr>
        <p:txBody>
          <a:bodyPr/>
          <a:lstStyle/>
          <a:p>
            <a:r>
              <a:rPr lang="en-US" dirty="0"/>
              <a:t>A new or newly recognized disease in California</a:t>
            </a:r>
          </a:p>
          <a:p>
            <a:r>
              <a:rPr lang="en-US" dirty="0"/>
              <a:t>Native to the Great Lakes Region</a:t>
            </a:r>
          </a:p>
          <a:p>
            <a:r>
              <a:rPr lang="en-US" dirty="0"/>
              <a:t>“Introduced” into the Puget Sound area of Washington State</a:t>
            </a:r>
          </a:p>
          <a:p>
            <a:r>
              <a:rPr lang="en-US" dirty="0"/>
              <a:t>Presently known from five maple trees in Elk Grove and El Dorado Hills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887699-78EE-23E4-9D5D-A0920EF2E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054" y="4091083"/>
            <a:ext cx="2983412" cy="240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17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D82E8-835E-72F3-7C83-D5FAB8A0F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Pitch Canker Disease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EB7906-6696-8947-AC53-B827469B5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3160" y="1880235"/>
            <a:ext cx="3815080" cy="4351338"/>
          </a:xfrm>
        </p:spPr>
        <p:txBody>
          <a:bodyPr/>
          <a:lstStyle/>
          <a:p>
            <a:r>
              <a:rPr lang="en-US" dirty="0"/>
              <a:t>Pitch canker disease has now been found up to 17 miles north of the Sonoma – Mendocino County line</a:t>
            </a:r>
          </a:p>
          <a:p>
            <a:r>
              <a:rPr lang="en-US" dirty="0"/>
              <a:t>The disease continues to move north in Mendocino County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007EDD-96E7-DCF0-600C-7CB638D16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556260"/>
            <a:ext cx="5524500" cy="574548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92F54F-ACCE-C613-752A-F679803B27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32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DC8E-4D0C-76E5-58DC-850DC6FF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Sudden Oak Death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1A938F-A0C5-18C0-2BAB-3182C1A18C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7920" y="1583877"/>
            <a:ext cx="4805679" cy="4619952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1C2FAE-A123-8925-664E-6DD965D86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5280" y="843280"/>
            <a:ext cx="4668520" cy="533368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Sudden oak death levels remained low due to dry conditions in 2022.</a:t>
            </a:r>
          </a:p>
          <a:p>
            <a:r>
              <a:rPr lang="en-US" dirty="0"/>
              <a:t>SOD did increase in parts of Redwood National Park and Mendocino and Sonoma Counties</a:t>
            </a:r>
          </a:p>
          <a:p>
            <a:r>
              <a:rPr lang="en-US" dirty="0"/>
              <a:t>SOD still has not been found in San Luis Obispo County even with dying tanoak stands</a:t>
            </a:r>
          </a:p>
          <a:p>
            <a:r>
              <a:rPr lang="en-US" dirty="0"/>
              <a:t>New satellite populations of the EU1 strain were found in Del Norte County</a:t>
            </a:r>
          </a:p>
        </p:txBody>
      </p:sp>
    </p:spTree>
    <p:extLst>
      <p:ext uri="{BB962C8B-B14F-4D97-AF65-F5344CB8AC3E}">
        <p14:creationId xmlns:p14="http://schemas.microsoft.com/office/powerpoint/2010/main" val="1482097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D0B57-44CB-91E3-D5C9-5FB150F8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Heterobasidion</a:t>
            </a:r>
            <a:r>
              <a:rPr lang="en-US" dirty="0"/>
              <a:t> Root Disease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58BA3-6A2F-1272-27BD-BB1698B3A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3374572" cy="4619309"/>
          </a:xfrm>
        </p:spPr>
        <p:txBody>
          <a:bodyPr>
            <a:normAutofit/>
          </a:bodyPr>
          <a:lstStyle/>
          <a:p>
            <a:r>
              <a:rPr lang="en-US" i="1" dirty="0"/>
              <a:t>Heterobasidion</a:t>
            </a:r>
            <a:r>
              <a:rPr lang="en-US" dirty="0"/>
              <a:t> root disease remains one of the main native disease issues in California along with other root fungal diseases</a:t>
            </a:r>
          </a:p>
          <a:p>
            <a:r>
              <a:rPr lang="en-US" dirty="0"/>
              <a:t>The disease is common throughout true fir stands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D3CC4E-892E-47A6-0CB2-458915E83A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2486" y="1531716"/>
            <a:ext cx="4431926" cy="381244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34CDB4-2938-FDD3-6014-B413376A7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160" y="2350170"/>
            <a:ext cx="2677897" cy="40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33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D58F-C310-3D55-E903-FE50B9566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Pine Blister Rust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A73C2F-D8E1-60DE-1CDD-0D64FD76C1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5320" y="1406208"/>
            <a:ext cx="3997705" cy="4618672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F54D65-3A2C-A536-A006-60889941D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55040"/>
            <a:ext cx="5181600" cy="5221923"/>
          </a:xfrm>
        </p:spPr>
        <p:txBody>
          <a:bodyPr/>
          <a:lstStyle/>
          <a:p>
            <a:r>
              <a:rPr lang="en-US" dirty="0"/>
              <a:t>The fungus causing the introduced white pine blister rust was found on gooseberries (</a:t>
            </a:r>
            <a:r>
              <a:rPr lang="en-US" i="1" dirty="0"/>
              <a:t>Ribes</a:t>
            </a:r>
            <a:r>
              <a:rPr lang="en-US" dirty="0"/>
              <a:t>) in Los Angeles and San Bernardino Counties</a:t>
            </a:r>
          </a:p>
          <a:p>
            <a:r>
              <a:rPr lang="en-US" dirty="0"/>
              <a:t>Only the life stages found on </a:t>
            </a:r>
            <a:r>
              <a:rPr lang="en-US" i="1" dirty="0"/>
              <a:t>Ribes</a:t>
            </a:r>
            <a:r>
              <a:rPr lang="en-US" dirty="0"/>
              <a:t> have been found</a:t>
            </a:r>
          </a:p>
          <a:p>
            <a:r>
              <a:rPr lang="en-US" dirty="0"/>
              <a:t>No pine trees have been found infected that far south in California yet.</a:t>
            </a:r>
          </a:p>
          <a:p>
            <a:r>
              <a:rPr lang="en-US" dirty="0"/>
              <a:t>No infected pines are south of the southern Sierra Nevada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E4B704-CF7E-EB07-B1B8-B75CDF8C5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120" y="2461336"/>
            <a:ext cx="2799079" cy="390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70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A3BF-A335-A0B4-6E74-E996170BD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Abiotic Decline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1475A-BD91-73A5-F891-81CB221569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Many of the impacted trees in the greater San Francisco Bay area that were severely impacted in the past appeared to be recovering in 2022</a:t>
            </a:r>
          </a:p>
          <a:p>
            <a:r>
              <a:rPr lang="en-US" dirty="0"/>
              <a:t>In particular, many eucalyptus and black acacia trees re-foliated during the year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AB7A76-7C25-A3FF-2069-0368955207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43832" y="487448"/>
            <a:ext cx="3513168" cy="458239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2A425A-2A2C-0D75-3579-39BCF01B0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799" y="2291764"/>
            <a:ext cx="2899129" cy="379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24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0DBB7-50BE-AE72-3E59-384751610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Invasive Plants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770D69-2DC6-CDCB-9E24-87CDBB4A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74560" y="955040"/>
            <a:ext cx="4079240" cy="5221923"/>
          </a:xfrm>
        </p:spPr>
        <p:txBody>
          <a:bodyPr>
            <a:normAutofit/>
          </a:bodyPr>
          <a:lstStyle/>
          <a:p>
            <a:r>
              <a:rPr lang="en-US" dirty="0"/>
              <a:t>CDFA continues work on biological control efforts of yellow star thistle and puncture vine</a:t>
            </a:r>
          </a:p>
          <a:p>
            <a:r>
              <a:rPr lang="en-US" dirty="0"/>
              <a:t>The rosette weevil is showing potential for control for yellow star thistle in the lab and populations are being raised for release</a:t>
            </a:r>
          </a:p>
          <a:p>
            <a:r>
              <a:rPr lang="en-US" dirty="0"/>
              <a:t>Biocontrol efforts of Cape Ivy are also ongoing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AFCCA0-8AC8-1E34-84B1-38A4106B7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054" y="2492228"/>
            <a:ext cx="2650500" cy="368473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4559EF-7266-8D32-27C6-7CFE29ECA0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39503" y="1618679"/>
            <a:ext cx="3976780" cy="3410521"/>
          </a:xfrm>
        </p:spPr>
      </p:pic>
    </p:spTree>
    <p:extLst>
      <p:ext uri="{BB962C8B-B14F-4D97-AF65-F5344CB8AC3E}">
        <p14:creationId xmlns:p14="http://schemas.microsoft.com/office/powerpoint/2010/main" val="3177119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E022B-EC03-64C6-D98B-C06AAE04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“Acute Oak Decline”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0D9EE-CFFB-D202-0AC3-F6302E15BA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California’s newest pest issue</a:t>
            </a:r>
          </a:p>
          <a:p>
            <a:r>
              <a:rPr lang="en-US" dirty="0"/>
              <a:t>Found on blue oaks in Hollister, San Benito County</a:t>
            </a:r>
          </a:p>
          <a:p>
            <a:r>
              <a:rPr lang="en-US" dirty="0"/>
              <a:t>Other potential sites in Los Angeles and El Dorado Counties</a:t>
            </a:r>
          </a:p>
          <a:p>
            <a:r>
              <a:rPr lang="en-US" dirty="0"/>
              <a:t>Causal agent – </a:t>
            </a:r>
            <a:r>
              <a:rPr lang="en-US" i="1" dirty="0"/>
              <a:t>Rahnella victoriana – </a:t>
            </a:r>
            <a:r>
              <a:rPr lang="en-US" dirty="0"/>
              <a:t>a bacterium</a:t>
            </a:r>
            <a:endParaRPr lang="en-US" i="1" dirty="0"/>
          </a:p>
          <a:p>
            <a:r>
              <a:rPr lang="en-US" dirty="0"/>
              <a:t>Known to help cause acute oak decline in Britain and eucalyptus mortality in Iran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1A4979-142F-F208-6949-55B2883FF9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5608" y="319325"/>
            <a:ext cx="4664512" cy="62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3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C65F5D2-49C8-AB74-4A57-894A11C38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Aerial Detection Surveys</a:t>
            </a:r>
          </a:p>
        </p:txBody>
      </p:sp>
      <p:pic>
        <p:nvPicPr>
          <p:cNvPr id="12" name="Content Placeholder 11" descr="Map&#10;&#10;Description automatically generated">
            <a:extLst>
              <a:ext uri="{FF2B5EF4-FFF2-40B4-BE49-F238E27FC236}">
                <a16:creationId xmlns:a16="http://schemas.microsoft.com/office/drawing/2014/main" id="{9E18F55C-93FC-AB64-874A-25C1A3B5DD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346" y="9879"/>
            <a:ext cx="4415454" cy="6848121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BCE4411-9933-FD7B-11BE-AEED53371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5796280" cy="4351338"/>
          </a:xfrm>
        </p:spPr>
        <p:txBody>
          <a:bodyPr/>
          <a:lstStyle/>
          <a:p>
            <a:r>
              <a:rPr lang="en-US" dirty="0"/>
              <a:t>Surveyed 39.6 million acres</a:t>
            </a:r>
          </a:p>
          <a:p>
            <a:r>
              <a:rPr lang="en-US" dirty="0"/>
              <a:t>2.6 million acres with elevated tree mortality</a:t>
            </a:r>
          </a:p>
          <a:p>
            <a:r>
              <a:rPr lang="en-US" dirty="0"/>
              <a:t>Estimated 36.3 million dead trees</a:t>
            </a:r>
          </a:p>
          <a:p>
            <a:r>
              <a:rPr lang="en-US" dirty="0"/>
              <a:t>Much of the mortality was from fir engraver beetle or western pine bark beetle</a:t>
            </a:r>
          </a:p>
          <a:p>
            <a:r>
              <a:rPr lang="en-US" dirty="0"/>
              <a:t>Drought conditions also showed high levels of mortality, dieback or decline</a:t>
            </a:r>
          </a:p>
        </p:txBody>
      </p:sp>
    </p:spTree>
    <p:extLst>
      <p:ext uri="{BB962C8B-B14F-4D97-AF65-F5344CB8AC3E}">
        <p14:creationId xmlns:p14="http://schemas.microsoft.com/office/powerpoint/2010/main" val="3833690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FE12E-0EB5-5BA5-861A-47167318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74715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Questions?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6F87F-6494-9813-7DD0-B0951FBD8B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749039"/>
            <a:ext cx="1610360" cy="2427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8BDACF-FCCC-AD66-CFC3-C438A8C74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43440" y="4439919"/>
            <a:ext cx="1610360" cy="173704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96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48E009-63DD-1ABE-6B45-EC53C931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Drought and Weather</a:t>
            </a:r>
          </a:p>
        </p:txBody>
      </p:sp>
      <p:pic>
        <p:nvPicPr>
          <p:cNvPr id="8" name="Content Placeholder 7" descr="A picture containing chart&#10;&#10;Description automatically generated">
            <a:extLst>
              <a:ext uri="{FF2B5EF4-FFF2-40B4-BE49-F238E27FC236}">
                <a16:creationId xmlns:a16="http://schemas.microsoft.com/office/drawing/2014/main" id="{14BCD33C-754E-12EC-EF72-B8411BF10A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52" y="1554481"/>
            <a:ext cx="5359971" cy="4622482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B33717-0085-CF99-6A81-E8D91C2F6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6880" y="1825625"/>
            <a:ext cx="4566920" cy="4351338"/>
          </a:xfrm>
        </p:spPr>
        <p:txBody>
          <a:bodyPr/>
          <a:lstStyle/>
          <a:p>
            <a:r>
              <a:rPr lang="en-US" dirty="0"/>
              <a:t>‘21/’22 precipitation was from 20 -75% of average depending on region of the state</a:t>
            </a:r>
          </a:p>
          <a:p>
            <a:r>
              <a:rPr lang="en-US" dirty="0"/>
              <a:t>January and February were the second driest on record</a:t>
            </a:r>
          </a:p>
          <a:p>
            <a:r>
              <a:rPr lang="en-US" dirty="0"/>
              <a:t>July through September temperatures were the hottest on record</a:t>
            </a:r>
          </a:p>
        </p:txBody>
      </p:sp>
    </p:spTree>
    <p:extLst>
      <p:ext uri="{BB962C8B-B14F-4D97-AF65-F5344CB8AC3E}">
        <p14:creationId xmlns:p14="http://schemas.microsoft.com/office/powerpoint/2010/main" val="2945549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EE4D26-318F-36BB-DDE0-76A27FE6E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Western Pine Bark Beetle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74DB9FF-76D7-E6A2-8C75-34B781E355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1962" y="1690688"/>
            <a:ext cx="6650118" cy="4608512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8BE3D7-35AA-8B13-F1AD-B570F7D38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52080" y="914400"/>
            <a:ext cx="3601720" cy="5578475"/>
          </a:xfrm>
        </p:spPr>
        <p:txBody>
          <a:bodyPr>
            <a:normAutofit/>
          </a:bodyPr>
          <a:lstStyle/>
          <a:p>
            <a:r>
              <a:rPr lang="en-US" dirty="0"/>
              <a:t>Pine bark beetle activity increased particularly in the central and northern Sierra Nevada and the counties around Clear Lake</a:t>
            </a:r>
          </a:p>
          <a:p>
            <a:r>
              <a:rPr lang="en-US" dirty="0"/>
              <a:t>Much of the activity was due to Western pine bark beetle</a:t>
            </a:r>
          </a:p>
          <a:p>
            <a:r>
              <a:rPr lang="en-US" dirty="0"/>
              <a:t>Also increases in Mountain and Jeffrey pine bark beetles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4B9F39-7B0F-0802-1959-CFD01793B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26" y="1402427"/>
            <a:ext cx="3582754" cy="365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22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7AFD2-CD22-069A-F344-EE66D3C7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 Engraver Beetle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C3B4B-9A24-3507-BB00-A449CA4008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64280" cy="4351338"/>
          </a:xfrm>
        </p:spPr>
        <p:txBody>
          <a:bodyPr/>
          <a:lstStyle/>
          <a:p>
            <a:r>
              <a:rPr lang="en-US" dirty="0"/>
              <a:t>Fir engraver beetle mortality increased throughout higher elevations statewide</a:t>
            </a:r>
          </a:p>
          <a:p>
            <a:r>
              <a:rPr lang="en-US" dirty="0"/>
              <a:t>Trees tend to be more scattered than with the pine bark beetles</a:t>
            </a:r>
          </a:p>
          <a:p>
            <a:r>
              <a:rPr lang="en-US" dirty="0"/>
              <a:t>Trees sometimes survive with only the tops dying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725D9C-1DDD-8E63-F1CA-4B8E847C1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261259"/>
            <a:ext cx="6628740" cy="502674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4D17607-ABD4-3953-EED1-BD123A766E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10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0AEFD-F0D3-F697-DB7C-6D40786B2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 Headed Fir Borer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75D350-D890-6567-91ED-7428473F98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1782" y="1531952"/>
            <a:ext cx="5538418" cy="3476928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18733D-50B3-74E7-5EB5-0D5CFA32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91120" y="1127760"/>
            <a:ext cx="3662680" cy="5049203"/>
          </a:xfrm>
        </p:spPr>
        <p:txBody>
          <a:bodyPr/>
          <a:lstStyle/>
          <a:p>
            <a:r>
              <a:rPr lang="en-US" dirty="0"/>
              <a:t>Extensive mortality occurred from flat headed fir borer all along the California coastal counties from Santa Cruz to the Oregon border</a:t>
            </a:r>
          </a:p>
          <a:p>
            <a:r>
              <a:rPr lang="en-US" dirty="0"/>
              <a:t>Douglas fir mortality was almost like being attacked by a bark beetle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B6B7E9-D2EF-9198-7190-C980028B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440" y="3730393"/>
            <a:ext cx="4135703" cy="275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40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D8495-F54A-32DE-43B0-4E0AFC9A9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Yucca Weevil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C65EA-67EB-C900-3FAF-F1CE139CE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61188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Joshua trees in southern California were attacked by the yucca weevil</a:t>
            </a:r>
          </a:p>
          <a:p>
            <a:r>
              <a:rPr lang="en-US" dirty="0"/>
              <a:t>California native insect but this is a new host</a:t>
            </a:r>
          </a:p>
          <a:p>
            <a:r>
              <a:rPr lang="en-US" dirty="0"/>
              <a:t>The grubs bore down through the buds and stems causing dieback and mortality of trees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F0F7A6-3599-D4B5-CCCC-EF6BDA3EA2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50080" y="651983"/>
            <a:ext cx="3258311" cy="377920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1BD18C-FB22-55A1-0A68-65DB95C05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433" y="4127274"/>
            <a:ext cx="2592977" cy="2353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1C2F0F-C67D-94F3-5C6E-0CE0A09E2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548" y="365125"/>
            <a:ext cx="3261643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41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B3A8D-73F9-AA56-0F17-5E71CE0AB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Invasive Shot Hole Borers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04451-0CD0-CB48-CD26-3BD0057A86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1068" y="1825625"/>
            <a:ext cx="5374932" cy="382016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67261B-B855-B8DD-4092-F7B306BE8E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7950" y="1543050"/>
            <a:ext cx="4895850" cy="4633913"/>
          </a:xfrm>
        </p:spPr>
        <p:txBody>
          <a:bodyPr/>
          <a:lstStyle/>
          <a:p>
            <a:r>
              <a:rPr lang="en-US" dirty="0"/>
              <a:t>The two invasive shot hole borer complexes continue to spread throughout the southern California counties already impacted</a:t>
            </a:r>
          </a:p>
          <a:p>
            <a:r>
              <a:rPr lang="en-US" dirty="0"/>
              <a:t>No new counties have been infested through statewide trapping and tree surveys</a:t>
            </a:r>
          </a:p>
          <a:p>
            <a:r>
              <a:rPr lang="en-US" dirty="0"/>
              <a:t>Work continues on amplifier tree removals </a:t>
            </a:r>
          </a:p>
        </p:txBody>
      </p:sp>
    </p:spTree>
    <p:extLst>
      <p:ext uri="{BB962C8B-B14F-4D97-AF65-F5344CB8AC3E}">
        <p14:creationId xmlns:p14="http://schemas.microsoft.com/office/powerpoint/2010/main" val="3756836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A8D32-994A-8F16-2AC3-12878E775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Goldspotted Oak Borer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6AEEC-9174-3C6E-B4D8-84DDD9B83D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New infestations in Los Angeles, Orange, San Bernardino and San Diego Counties</a:t>
            </a:r>
          </a:p>
          <a:p>
            <a:r>
              <a:rPr lang="en-US" dirty="0"/>
              <a:t>No new counties infested in 2022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195AAA-A702-3B01-708B-99A2B26E9B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1621" y="1562894"/>
            <a:ext cx="5626179" cy="3750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FBAD8F-ACA7-4F12-1A18-80E4460B5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687" y="3754382"/>
            <a:ext cx="4673772" cy="25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22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494</TotalTime>
  <Words>751</Words>
  <Application>Microsoft Office PowerPoint</Application>
  <PresentationFormat>Widescreen</PresentationFormat>
  <Paragraphs>76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California Forest Pest Conditions Report 2022  Tom Smith Forest Entomology and Pathology Program CAL FIRE</vt:lpstr>
      <vt:lpstr>Aerial Detection Surveys</vt:lpstr>
      <vt:lpstr>Drought and Weather</vt:lpstr>
      <vt:lpstr>Western Pine Bark Beetle</vt:lpstr>
      <vt:lpstr>Fir Engraver Beetle</vt:lpstr>
      <vt:lpstr>Flat Headed Fir Borer</vt:lpstr>
      <vt:lpstr>Yucca Weevil</vt:lpstr>
      <vt:lpstr>Invasive Shot Hole Borers</vt:lpstr>
      <vt:lpstr>Goldspotted Oak Borer</vt:lpstr>
      <vt:lpstr>Mediterranean Oak Borer</vt:lpstr>
      <vt:lpstr>Botryosphaeria Cankers</vt:lpstr>
      <vt:lpstr>Sooty Bark Disease</vt:lpstr>
      <vt:lpstr>Pitch Canker Disease</vt:lpstr>
      <vt:lpstr>Sudden Oak Death</vt:lpstr>
      <vt:lpstr>Heterobasidion Root Disease</vt:lpstr>
      <vt:lpstr>White Pine Blister Rust</vt:lpstr>
      <vt:lpstr>Abiotic Decline</vt:lpstr>
      <vt:lpstr>Invasive Plants</vt:lpstr>
      <vt:lpstr>“Acute Oak Decline”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Tom@CALFIRE</dc:creator>
  <cp:lastModifiedBy>Harrell, Katie@BOF</cp:lastModifiedBy>
  <cp:revision>19</cp:revision>
  <dcterms:created xsi:type="dcterms:W3CDTF">2023-03-28T15:25:51Z</dcterms:created>
  <dcterms:modified xsi:type="dcterms:W3CDTF">2023-03-29T23:56:09Z</dcterms:modified>
</cp:coreProperties>
</file>