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76" r:id="rId6"/>
    <p:sldId id="261" r:id="rId7"/>
    <p:sldId id="262" r:id="rId8"/>
    <p:sldId id="263" r:id="rId9"/>
    <p:sldId id="264" r:id="rId10"/>
    <p:sldId id="265" r:id="rId11"/>
    <p:sldId id="278" r:id="rId12"/>
    <p:sldId id="266" r:id="rId13"/>
    <p:sldId id="267" r:id="rId14"/>
    <p:sldId id="268" r:id="rId15"/>
    <p:sldId id="269" r:id="rId16"/>
    <p:sldId id="270" r:id="rId17"/>
    <p:sldId id="277" r:id="rId18"/>
    <p:sldId id="271" r:id="rId19"/>
    <p:sldId id="272" r:id="rId20"/>
    <p:sldId id="273" r:id="rId21"/>
    <p:sldId id="274" r:id="rId22"/>
    <p:sldId id="275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02BA2-4001-40C1-A258-CACCE675ED37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2F67-13D9-4439-9B9F-A4F579E820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219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02BA2-4001-40C1-A258-CACCE675ED37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2F67-13D9-4439-9B9F-A4F579E820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322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02BA2-4001-40C1-A258-CACCE675ED37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2F67-13D9-4439-9B9F-A4F579E820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643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02BA2-4001-40C1-A258-CACCE675ED37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2F67-13D9-4439-9B9F-A4F579E820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972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02BA2-4001-40C1-A258-CACCE675ED37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2F67-13D9-4439-9B9F-A4F579E820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483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02BA2-4001-40C1-A258-CACCE675ED37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2F67-13D9-4439-9B9F-A4F579E820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721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02BA2-4001-40C1-A258-CACCE675ED37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2F67-13D9-4439-9B9F-A4F579E820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070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02BA2-4001-40C1-A258-CACCE675ED37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2F67-13D9-4439-9B9F-A4F579E820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271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02BA2-4001-40C1-A258-CACCE675ED37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2F67-13D9-4439-9B9F-A4F579E820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957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02BA2-4001-40C1-A258-CACCE675ED37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2F67-13D9-4439-9B9F-A4F579E820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295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02BA2-4001-40C1-A258-CACCE675ED37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C2F67-13D9-4439-9B9F-A4F579E820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359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69A02BA2-4001-40C1-A258-CACCE675ED37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346C2F67-13D9-4439-9B9F-A4F579E820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296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2B79A-DF61-0AAF-1AA8-7F9C74A45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5704114" cy="6133646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California Forest Pest Conditions Report 2024</a:t>
            </a:r>
            <a:br>
              <a:rPr lang="en-US" dirty="0"/>
            </a:br>
            <a:br>
              <a:rPr lang="en-US" dirty="0"/>
            </a:br>
            <a:r>
              <a:rPr lang="en-US" sz="3600" dirty="0"/>
              <a:t>Tom Smith</a:t>
            </a:r>
            <a:br>
              <a:rPr lang="en-US" sz="3600" dirty="0"/>
            </a:br>
            <a:r>
              <a:rPr lang="en-US" sz="3600" dirty="0"/>
              <a:t>Entomology and Pathology Program</a:t>
            </a:r>
            <a:br>
              <a:rPr lang="en-US" sz="3600" dirty="0"/>
            </a:br>
            <a:r>
              <a:rPr lang="en-US" sz="3600" dirty="0"/>
              <a:t>CAL FIRE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13B61D-4167-03EA-2168-30177AD0D3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6772" y="0"/>
            <a:ext cx="5068857" cy="6861721"/>
          </a:xfrm>
        </p:spPr>
      </p:pic>
    </p:spTree>
    <p:extLst>
      <p:ext uri="{BB962C8B-B14F-4D97-AF65-F5344CB8AC3E}">
        <p14:creationId xmlns:p14="http://schemas.microsoft.com/office/powerpoint/2010/main" val="3177641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8D4F4-3414-DD74-1FC4-8E06CC704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Mediterranean Oak Borer – </a:t>
            </a:r>
            <a:r>
              <a:rPr lang="en-US" i="1" dirty="0">
                <a:solidFill>
                  <a:srgbClr val="FFC000"/>
                </a:solidFill>
              </a:rPr>
              <a:t>Xyloborus monographus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E16E59-E837-F1C0-4F38-82CCBCCD3F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72181" y="1175657"/>
            <a:ext cx="7729962" cy="3429000"/>
          </a:xfrm>
        </p:spPr>
        <p:txBody>
          <a:bodyPr/>
          <a:lstStyle/>
          <a:p>
            <a:r>
              <a:rPr lang="en-US" dirty="0"/>
              <a:t>Main infestation (Napa, Lake, Sonoma Counties) has spread into Mendocino County</a:t>
            </a:r>
          </a:p>
          <a:p>
            <a:r>
              <a:rPr lang="en-US" dirty="0"/>
              <a:t>The Sacramento County infestation is spreading rapidly in the County and has crossed into Yolo and possibly El Dorado Counties</a:t>
            </a:r>
          </a:p>
          <a:p>
            <a:r>
              <a:rPr lang="en-US" dirty="0"/>
              <a:t>New infestation in Oregon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EFD71C5-88D6-7484-B0DF-F74B111B4C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67383" y="2035628"/>
            <a:ext cx="3004797" cy="40063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DEEDE0-DF70-52CC-E9E4-18E1E482B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162" y="3830780"/>
            <a:ext cx="3973285" cy="26488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998120-E799-BDDD-85B0-B4224E200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4427" y="4038826"/>
            <a:ext cx="3973285" cy="244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58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9C82B-0594-A912-54A4-CE4020B65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Spongy Moth – </a:t>
            </a:r>
            <a:r>
              <a:rPr lang="en-US" i="1" dirty="0">
                <a:solidFill>
                  <a:srgbClr val="FFC000"/>
                </a:solidFill>
              </a:rPr>
              <a:t>Lymantria dispar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E1429-B626-73DD-69EE-FAFBC114E05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16 male moths caught in traps in Calabasas, Los Angeles County.</a:t>
            </a:r>
          </a:p>
          <a:p>
            <a:r>
              <a:rPr lang="en-US" dirty="0"/>
              <a:t>Delimitating traps there and in Monte Nido, Los Angeles County, where treatment will begin soon.</a:t>
            </a:r>
          </a:p>
          <a:p>
            <a:r>
              <a:rPr lang="en-US" dirty="0"/>
              <a:t>Few other trap catches around California.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88719E-101B-727B-4115-019B7EE7A7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70172" y="1450297"/>
            <a:ext cx="4855030" cy="486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22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BF4AC-D0BE-BED0-85B0-844CD4E19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Dotted Paropsine Leaf Beetle – </a:t>
            </a:r>
            <a:r>
              <a:rPr lang="en-US" i="1" dirty="0">
                <a:solidFill>
                  <a:srgbClr val="FFC000"/>
                </a:solidFill>
              </a:rPr>
              <a:t>Paropsis atomaria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1211EB-413A-4BDE-222D-652097CA44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9456" y="4136570"/>
            <a:ext cx="4125686" cy="4054249"/>
          </a:xfrm>
        </p:spPr>
        <p:txBody>
          <a:bodyPr/>
          <a:lstStyle/>
          <a:p>
            <a:r>
              <a:rPr lang="en-US" dirty="0"/>
              <a:t>Heavy infestations on various species of Eucalyptus in Los Angeles and Riverside Counties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0BC3257-5006-02AA-2BDF-0055C31553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003733" y="1209337"/>
            <a:ext cx="5061857" cy="263014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129E5B-563D-5027-AE4B-5F327E13A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806" y="3568128"/>
            <a:ext cx="5181600" cy="281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31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332B6-B8F8-70C0-56BF-3AE84AA9E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70171" cy="1325563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Armillaria Root Disease – </a:t>
            </a:r>
            <a:r>
              <a:rPr lang="en-US" i="1" dirty="0">
                <a:solidFill>
                  <a:srgbClr val="FFC000"/>
                </a:solidFill>
              </a:rPr>
              <a:t>Armillaria</a:t>
            </a:r>
            <a:r>
              <a:rPr lang="en-US" dirty="0">
                <a:solidFill>
                  <a:srgbClr val="FFC000"/>
                </a:solidFill>
              </a:rPr>
              <a:t> spp.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D60324C-0797-5FB2-1467-0D29518A2D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59744" y="498984"/>
            <a:ext cx="4153284" cy="5860032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D9D2EF4-EB1B-0226-D064-8B786CFA0F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864429" y="1765182"/>
            <a:ext cx="3243942" cy="441519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571A27-B50A-33EA-470F-C45A670DBBB7}"/>
              </a:ext>
            </a:extLst>
          </p:cNvPr>
          <p:cNvSpPr txBox="1"/>
          <p:nvPr/>
        </p:nvSpPr>
        <p:spPr>
          <a:xfrm>
            <a:off x="1088573" y="2449286"/>
            <a:ext cx="25254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Prolific fruiting of the various species of Armillaria, particularly in the North Coastal region of California</a:t>
            </a:r>
          </a:p>
        </p:txBody>
      </p:sp>
    </p:spTree>
    <p:extLst>
      <p:ext uri="{BB962C8B-B14F-4D97-AF65-F5344CB8AC3E}">
        <p14:creationId xmlns:p14="http://schemas.microsoft.com/office/powerpoint/2010/main" val="1664572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139CE-71DA-5D59-2142-D53812FFB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Heterobasidion Root Disease – </a:t>
            </a:r>
            <a:r>
              <a:rPr lang="en-US" i="1" dirty="0">
                <a:solidFill>
                  <a:srgbClr val="FFC000"/>
                </a:solidFill>
              </a:rPr>
              <a:t>Heterobasidion spp.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6502184-DD4F-D637-FE7D-405E7356F2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4728742" cy="3458255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D1936A-52BD-D3A9-67CE-CD379E5F3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86056" y="1132114"/>
            <a:ext cx="3167743" cy="5044849"/>
          </a:xfrm>
        </p:spPr>
        <p:txBody>
          <a:bodyPr/>
          <a:lstStyle/>
          <a:p>
            <a:r>
              <a:rPr lang="en-US" dirty="0"/>
              <a:t>Heterobasidion root disease remains common throughout California on numerous conifer species.</a:t>
            </a:r>
          </a:p>
          <a:p>
            <a:r>
              <a:rPr lang="en-US" dirty="0"/>
              <a:t>Often the first indication is either bark beetle attack or tree failure.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E2CD06-D39C-E3B1-965C-FAE3374B6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857" y="2981506"/>
            <a:ext cx="4102152" cy="333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61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483F9-CB25-DE9C-FA02-A6AF45707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400800" cy="1325563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Sudden Oak Death Disease – </a:t>
            </a:r>
            <a:r>
              <a:rPr lang="en-US" i="1" dirty="0">
                <a:solidFill>
                  <a:srgbClr val="FFC000"/>
                </a:solidFill>
              </a:rPr>
              <a:t>Phytophthora ramorum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98DED-DCA8-E6CC-28EB-A68B704BD46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Mortality levels were low but are expected to increase this year.</a:t>
            </a:r>
          </a:p>
          <a:p>
            <a:r>
              <a:rPr lang="en-US" dirty="0"/>
              <a:t>NA2 variant of the disease is becoming more common</a:t>
            </a:r>
          </a:p>
          <a:p>
            <a:r>
              <a:rPr lang="en-US" dirty="0"/>
              <a:t>Del Norte County is now officially considered infested with all three known strains of the pathogen found in close proximity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966CC4B-2377-5EDE-5A17-714B5BBFCA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31339" y="669924"/>
            <a:ext cx="4412320" cy="5698219"/>
          </a:xfrm>
        </p:spPr>
      </p:pic>
    </p:spTree>
    <p:extLst>
      <p:ext uri="{BB962C8B-B14F-4D97-AF65-F5344CB8AC3E}">
        <p14:creationId xmlns:p14="http://schemas.microsoft.com/office/powerpoint/2010/main" val="3243091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68D95-08C8-1EF0-6B42-2D7A394C9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Pitch Canker Disease – </a:t>
            </a:r>
            <a:r>
              <a:rPr lang="en-US" i="1" dirty="0">
                <a:solidFill>
                  <a:srgbClr val="FFC000"/>
                </a:solidFill>
              </a:rPr>
              <a:t>Fusarium circinatum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EF2380C-48D4-66CA-D47E-57A48BD123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44285" y="1574253"/>
            <a:ext cx="3870269" cy="3868604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38F1207-35D1-2931-CAD9-38E4E4D290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01542" y="1825625"/>
            <a:ext cx="4452257" cy="4351338"/>
          </a:xfrm>
        </p:spPr>
        <p:txBody>
          <a:bodyPr/>
          <a:lstStyle/>
          <a:p>
            <a:r>
              <a:rPr lang="en-US" dirty="0"/>
              <a:t>Pitch canker has become widespread in the Torrey Pines State Preserve in La Jolla, San Diego County</a:t>
            </a:r>
          </a:p>
          <a:p>
            <a:r>
              <a:rPr lang="en-US" dirty="0"/>
              <a:t>The disease has yet to be found in the only other stand of Torrey Pines on Santa Rosa Island in the Channel Islands National Park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1CDD92-FCC4-FB25-F37A-7ECCDEE30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629" y="3080658"/>
            <a:ext cx="3131205" cy="324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01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1245-0A3F-DA2B-9D33-9990D3E34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Tubakia – </a:t>
            </a:r>
            <a:r>
              <a:rPr lang="en-US" i="1" dirty="0">
                <a:solidFill>
                  <a:srgbClr val="FFC000"/>
                </a:solidFill>
              </a:rPr>
              <a:t>Tubakia californica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4FCC179-91C0-58DE-FEA4-F7FBCEB866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45829" y="593054"/>
            <a:ext cx="4419599" cy="5099539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40F2905-3B27-2BDA-1433-3ECA27ECEF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628451" y="1690688"/>
            <a:ext cx="4335974" cy="461656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D2B62D-67D0-563A-63CC-13B02CB2C1EE}"/>
              </a:ext>
            </a:extLst>
          </p:cNvPr>
          <p:cNvSpPr txBox="1"/>
          <p:nvPr/>
        </p:nvSpPr>
        <p:spPr>
          <a:xfrm flipH="1">
            <a:off x="936168" y="1545771"/>
            <a:ext cx="33636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 oaks and tanoaks.</a:t>
            </a:r>
          </a:p>
          <a:p>
            <a:r>
              <a:rPr lang="en-US" sz="2400" dirty="0"/>
              <a:t>Some local severe infections but rates appear to be lower than in previous years.</a:t>
            </a:r>
          </a:p>
          <a:p>
            <a:r>
              <a:rPr lang="en-US" sz="2400" dirty="0"/>
              <a:t>Symptoms appear related to both weather conditions at the time of potential infection and water stress at the time of disease expression.</a:t>
            </a:r>
          </a:p>
        </p:txBody>
      </p:sp>
    </p:spTree>
    <p:extLst>
      <p:ext uri="{BB962C8B-B14F-4D97-AF65-F5344CB8AC3E}">
        <p14:creationId xmlns:p14="http://schemas.microsoft.com/office/powerpoint/2010/main" val="2783988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2B8B5-8D28-9579-D14F-55FD0CB51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Calonectria Leaf and Twig Blight – </a:t>
            </a:r>
            <a:r>
              <a:rPr lang="en-US" i="1" dirty="0">
                <a:solidFill>
                  <a:srgbClr val="FFC000"/>
                </a:solidFill>
              </a:rPr>
              <a:t>Calonectria californiensis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09FDD7E-2D14-E41C-2F52-5E55FAFC4AA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6313" y="1690688"/>
            <a:ext cx="5181600" cy="4488241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D9A887-5EAA-F699-3A94-1A2167F57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34400" y="1251857"/>
            <a:ext cx="2819400" cy="4925106"/>
          </a:xfrm>
        </p:spPr>
        <p:txBody>
          <a:bodyPr/>
          <a:lstStyle/>
          <a:p>
            <a:r>
              <a:rPr lang="en-US" dirty="0"/>
              <a:t>Mostly on bay laurels in the North Coast.</a:t>
            </a:r>
          </a:p>
          <a:p>
            <a:r>
              <a:rPr lang="en-US" dirty="0"/>
              <a:t>Likely related to heavy precipitation</a:t>
            </a:r>
          </a:p>
          <a:p>
            <a:r>
              <a:rPr lang="en-US" dirty="0"/>
              <a:t>Can lead to mortality when combined with other stress factors.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D30EC1-2664-2731-3BC6-0C2842FFC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2544763"/>
            <a:ext cx="4735958" cy="289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55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FFE00-A9DD-56F3-670B-7FAD8DC69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36771" cy="1325563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White Pine Blister Rust – </a:t>
            </a:r>
            <a:r>
              <a:rPr lang="en-US" i="1" dirty="0">
                <a:solidFill>
                  <a:srgbClr val="FFC000"/>
                </a:solidFill>
              </a:rPr>
              <a:t>Cronartium ribicola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58645-6693-7F1F-2C97-21DA7A366B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55371"/>
            <a:ext cx="5181600" cy="4021592"/>
          </a:xfrm>
        </p:spPr>
        <p:txBody>
          <a:bodyPr/>
          <a:lstStyle/>
          <a:p>
            <a:r>
              <a:rPr lang="en-US" dirty="0"/>
              <a:t>Becoming widespread on the eastern side of the Sierra Nevada Range for the first time in higher elevation five needle pines.</a:t>
            </a:r>
          </a:p>
          <a:p>
            <a:r>
              <a:rPr lang="en-US" dirty="0"/>
              <a:t>Found on the alternate host (Ribes) in Los Angeles County</a:t>
            </a:r>
          </a:p>
          <a:p>
            <a:r>
              <a:rPr lang="en-US" dirty="0"/>
              <a:t>Not yet found in the ancient bristlecone pine forest but…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BEE1703-32EE-0315-5CE4-363933ADFA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75325" y="1344312"/>
            <a:ext cx="4286778" cy="514856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2EDE69-BAC7-EFE3-F620-882DCC197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6543" y="587828"/>
            <a:ext cx="2910151" cy="387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93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8AC002-1EC9-5E3B-D639-2320A23D7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Drought and Weather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177556A-6B4D-D48A-DEDE-E5575214DE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77359" y="721405"/>
            <a:ext cx="6004143" cy="5415189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B5D4F4-6D77-EBF5-169B-7A9D975A7D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7314" y="2141537"/>
            <a:ext cx="4550229" cy="4351338"/>
          </a:xfrm>
        </p:spPr>
        <p:txBody>
          <a:bodyPr/>
          <a:lstStyle/>
          <a:p>
            <a:r>
              <a:rPr lang="en-US" dirty="0"/>
              <a:t>Drought conditions significantly down for the past two years</a:t>
            </a:r>
          </a:p>
          <a:p>
            <a:r>
              <a:rPr lang="en-US" dirty="0"/>
              <a:t>The 2023-2024 water year was the 4</a:t>
            </a:r>
            <a:r>
              <a:rPr lang="en-US" baseline="30000" dirty="0"/>
              <a:t>th</a:t>
            </a:r>
            <a:r>
              <a:rPr lang="en-US" dirty="0"/>
              <a:t> warmest on record with June being the 3</a:t>
            </a:r>
            <a:r>
              <a:rPr lang="en-US" baseline="30000" dirty="0"/>
              <a:t>rd</a:t>
            </a:r>
            <a:r>
              <a:rPr lang="en-US" dirty="0"/>
              <a:t> warmest recorded and July the warmest ever recorded</a:t>
            </a:r>
          </a:p>
        </p:txBody>
      </p:sp>
    </p:spTree>
    <p:extLst>
      <p:ext uri="{BB962C8B-B14F-4D97-AF65-F5344CB8AC3E}">
        <p14:creationId xmlns:p14="http://schemas.microsoft.com/office/powerpoint/2010/main" val="279004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FD45B-3A6E-08E1-9D5C-F6C565BE2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Acute Oak Decline – various bacteria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263FB40-BD2C-5819-DBB0-1F8C3DAC55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4913" y="1690689"/>
            <a:ext cx="5952283" cy="4196674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B9BB994-C483-663A-341E-824D79933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1914" y="1828800"/>
            <a:ext cx="4201886" cy="4348163"/>
          </a:xfrm>
        </p:spPr>
        <p:txBody>
          <a:bodyPr/>
          <a:lstStyle/>
          <a:p>
            <a:r>
              <a:rPr lang="en-US" dirty="0"/>
              <a:t>Continues to be found in more parts of California from the far south through Pinnacles National Park.</a:t>
            </a:r>
          </a:p>
          <a:p>
            <a:r>
              <a:rPr lang="en-US" dirty="0"/>
              <a:t>Several northern California potential sites are being checked.</a:t>
            </a:r>
          </a:p>
          <a:p>
            <a:r>
              <a:rPr lang="en-US" dirty="0"/>
              <a:t>Research is just beginning on the issue.</a:t>
            </a:r>
          </a:p>
        </p:txBody>
      </p:sp>
    </p:spTree>
    <p:extLst>
      <p:ext uri="{BB962C8B-B14F-4D97-AF65-F5344CB8AC3E}">
        <p14:creationId xmlns:p14="http://schemas.microsoft.com/office/powerpoint/2010/main" val="36763602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BF5B8-C764-94E2-AB32-704EC34E3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Chlorophyll Photobleaching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7628F7-F14C-FA1C-46CC-2D9EF3FAE5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278086" cy="4351338"/>
          </a:xfrm>
        </p:spPr>
        <p:txBody>
          <a:bodyPr/>
          <a:lstStyle/>
          <a:p>
            <a:r>
              <a:rPr lang="en-US" dirty="0"/>
              <a:t>Found on Ficus trees in southern California</a:t>
            </a:r>
          </a:p>
          <a:p>
            <a:r>
              <a:rPr lang="en-US" dirty="0"/>
              <a:t>Caused by prolonged exposure to sunlight.</a:t>
            </a:r>
          </a:p>
          <a:p>
            <a:r>
              <a:rPr lang="en-US" dirty="0"/>
              <a:t>Mostly a problem on heavily pruned trees with other predisposing factors.</a:t>
            </a:r>
          </a:p>
          <a:p>
            <a:r>
              <a:rPr lang="en-US"/>
              <a:t>Abiotic condition.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BA17D65-A4EE-040F-8DD2-CED641C598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14256" y="2647403"/>
            <a:ext cx="3722915" cy="3679751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F3B856-F6C0-1FD6-B064-4D9512302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605" y="623325"/>
            <a:ext cx="3141738" cy="491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697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B25C0-9E4A-3096-2AEF-1B553EF47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8224" y="365125"/>
            <a:ext cx="5415575" cy="5811838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rgbClr val="FFC000"/>
                </a:solidFill>
              </a:rPr>
              <a:t>Questions?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58C848-F9F2-6FC1-E38E-98A12D5BD5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48200" y="4691743"/>
            <a:ext cx="1371600" cy="14852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0F4BB2-9E68-FA08-A773-252255B246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5388429"/>
            <a:ext cx="1752600" cy="78853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F09A9C-9A48-7478-2948-8E9D1F478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314" y="0"/>
            <a:ext cx="50673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803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090FF-622A-4EBA-F40B-42C3D9124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8761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Aerial Survey for Mortality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FFBEE3A-A927-707A-7D8B-6AF64A2F816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32114" y="1046854"/>
            <a:ext cx="4593772" cy="3662325"/>
          </a:xfr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6001A3A-920C-6C8F-66DF-83661A670A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06343" y="-33326"/>
            <a:ext cx="4245429" cy="692692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6BF9E0-E12C-C0B6-CBAB-8B393ED36DFE}"/>
              </a:ext>
            </a:extLst>
          </p:cNvPr>
          <p:cNvSpPr txBox="1"/>
          <p:nvPr/>
        </p:nvSpPr>
        <p:spPr>
          <a:xfrm>
            <a:off x="402771" y="4709179"/>
            <a:ext cx="66130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40.1 million acres surveyed.</a:t>
            </a:r>
          </a:p>
          <a:p>
            <a:pPr algn="ctr"/>
            <a:r>
              <a:rPr lang="en-US" sz="2400" dirty="0"/>
              <a:t>Bark beetles – 5.2 million dead trees over 750,000 acres.</a:t>
            </a:r>
          </a:p>
          <a:p>
            <a:pPr algn="ctr"/>
            <a:r>
              <a:rPr lang="en-US" sz="2400" dirty="0"/>
              <a:t>Little defoliation recorded.</a:t>
            </a:r>
          </a:p>
          <a:p>
            <a:pPr algn="ctr"/>
            <a:r>
              <a:rPr lang="en-US" sz="2400" dirty="0"/>
              <a:t>Sudden Oak Death mortality low but growing.</a:t>
            </a:r>
          </a:p>
        </p:txBody>
      </p:sp>
    </p:spTree>
    <p:extLst>
      <p:ext uri="{BB962C8B-B14F-4D97-AF65-F5344CB8AC3E}">
        <p14:creationId xmlns:p14="http://schemas.microsoft.com/office/powerpoint/2010/main" val="1217055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481A5-CF0C-1769-65A2-8BAD79F7F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86200" cy="1325563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Bark Beetle Activity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8BBCEC-07C5-6723-5418-E699634220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135703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Mountain pine beetle activity up in the Warner Mountains.</a:t>
            </a:r>
          </a:p>
          <a:p>
            <a:r>
              <a:rPr lang="en-US" dirty="0"/>
              <a:t>Western pine beetle activity was relatively low.</a:t>
            </a:r>
          </a:p>
          <a:p>
            <a:r>
              <a:rPr lang="en-US" dirty="0"/>
              <a:t>Fir engraver beetle activity remained elevated.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3700048-7836-359E-74C9-9250D55AEF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23658" y="531918"/>
            <a:ext cx="3331644" cy="5794163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EC5DDF-B820-C65D-9267-B2658D3BD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5057" y="531918"/>
            <a:ext cx="3795869" cy="579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436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398BD-FAF2-26D4-47FD-A8707D85E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Satin Moth - </a:t>
            </a:r>
            <a:r>
              <a:rPr lang="en-US" i="1" dirty="0">
                <a:solidFill>
                  <a:srgbClr val="FFC000"/>
                </a:solidFill>
              </a:rPr>
              <a:t>Leucoma salicis</a:t>
            </a:r>
            <a:br>
              <a:rPr lang="en-US" dirty="0">
                <a:solidFill>
                  <a:srgbClr val="FFC000"/>
                </a:solidFill>
              </a:rPr>
            </a:b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D3F15F-CF56-8FFB-266B-5F6B41BEA8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1230947"/>
            <a:ext cx="6858000" cy="3155076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84048B6-0BD7-CA21-E26A-A9F1CE2CDD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240486" y="798035"/>
            <a:ext cx="3113314" cy="526192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F17A1B-ADA3-AE58-57C9-B6FC665081D6}"/>
              </a:ext>
            </a:extLst>
          </p:cNvPr>
          <p:cNvSpPr txBox="1"/>
          <p:nvPr/>
        </p:nvSpPr>
        <p:spPr>
          <a:xfrm>
            <a:off x="838200" y="4855029"/>
            <a:ext cx="662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non-native satin moth continues to defoliate individual stands of aspen around the State</a:t>
            </a:r>
          </a:p>
        </p:txBody>
      </p:sp>
    </p:spTree>
    <p:extLst>
      <p:ext uri="{BB962C8B-B14F-4D97-AF65-F5344CB8AC3E}">
        <p14:creationId xmlns:p14="http://schemas.microsoft.com/office/powerpoint/2010/main" val="4248086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BD76B-0F23-F624-6A67-5C08835E7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Modoc Budworm – </a:t>
            </a:r>
            <a:r>
              <a:rPr lang="en-US" i="1" dirty="0">
                <a:solidFill>
                  <a:srgbClr val="FFC000"/>
                </a:solidFill>
              </a:rPr>
              <a:t>Choristoneura viridis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3E8BEC5-718E-E97C-BF7D-A7DAEEEE1B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394857"/>
            <a:ext cx="2968940" cy="3782106"/>
          </a:xfrm>
        </p:spPr>
        <p:txBody>
          <a:bodyPr/>
          <a:lstStyle/>
          <a:p>
            <a:r>
              <a:rPr lang="en-US" dirty="0"/>
              <a:t>Caused shoot damage across several thousand acres in the Warner Mountains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0FC49ED-575E-8F2C-C2BA-158E13713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3860" y="1766379"/>
            <a:ext cx="3458797" cy="4469829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ADCC143-793B-9308-0CB2-B0BA692A6E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807141" y="1364110"/>
            <a:ext cx="3948655" cy="4436229"/>
          </a:xfrm>
        </p:spPr>
      </p:pic>
    </p:spTree>
    <p:extLst>
      <p:ext uri="{BB962C8B-B14F-4D97-AF65-F5344CB8AC3E}">
        <p14:creationId xmlns:p14="http://schemas.microsoft.com/office/powerpoint/2010/main" val="3883224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4F8A2-5982-CF60-44CF-CA1997CC4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604657" cy="1812017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Oystershell Scale – </a:t>
            </a:r>
            <a:r>
              <a:rPr lang="en-US" i="1" dirty="0">
                <a:solidFill>
                  <a:srgbClr val="FFC000"/>
                </a:solidFill>
              </a:rPr>
              <a:t>Lepidosaphes ulmi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47268A9-9EBC-4A51-D06A-4957A7F1CF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1" y="500077"/>
            <a:ext cx="5431972" cy="5875517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6C14943-C3C3-C47E-1599-034A2A9E46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84515" y="2177142"/>
            <a:ext cx="3494313" cy="5413489"/>
          </a:xfrm>
        </p:spPr>
        <p:txBody>
          <a:bodyPr/>
          <a:lstStyle/>
          <a:p>
            <a:r>
              <a:rPr lang="en-US" dirty="0"/>
              <a:t>A non-native insect contributing to aspen decline in Arizona</a:t>
            </a:r>
          </a:p>
          <a:p>
            <a:r>
              <a:rPr lang="en-US" dirty="0"/>
              <a:t>Identified for the first time in California near Big Bear Lake in San Bernardino County</a:t>
            </a:r>
          </a:p>
        </p:txBody>
      </p:sp>
    </p:spTree>
    <p:extLst>
      <p:ext uri="{BB962C8B-B14F-4D97-AF65-F5344CB8AC3E}">
        <p14:creationId xmlns:p14="http://schemas.microsoft.com/office/powerpoint/2010/main" val="3726558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A79C5-1D05-F053-3A56-77D32B03B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878285" cy="1325563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Goldspotted Oak Borer – </a:t>
            </a:r>
            <a:r>
              <a:rPr lang="en-US" i="1" dirty="0">
                <a:solidFill>
                  <a:srgbClr val="FFC000"/>
                </a:solidFill>
              </a:rPr>
              <a:t>Agrilus auroguttatus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A7B4942-448C-1F26-F44A-9CE28F53024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1205" y="1981388"/>
            <a:ext cx="5146979" cy="281940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5AE9D23-3909-996C-4D07-12B2D27D91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03572" y="497301"/>
            <a:ext cx="5009802" cy="562591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855DB9-6D9D-1BE7-3EE7-97773D5736F8}"/>
              </a:ext>
            </a:extLst>
          </p:cNvPr>
          <p:cNvSpPr txBox="1"/>
          <p:nvPr/>
        </p:nvSpPr>
        <p:spPr>
          <a:xfrm>
            <a:off x="914400" y="4923215"/>
            <a:ext cx="5802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Increasing activity throughout range.</a:t>
            </a:r>
          </a:p>
          <a:p>
            <a:r>
              <a:rPr lang="en-US" sz="2400" dirty="0"/>
              <a:t>New infestation Los Angeles County.</a:t>
            </a:r>
          </a:p>
          <a:p>
            <a:r>
              <a:rPr lang="en-US" sz="2400" dirty="0"/>
              <a:t>Entered Ventura County for the first time.</a:t>
            </a:r>
          </a:p>
        </p:txBody>
      </p:sp>
    </p:spTree>
    <p:extLst>
      <p:ext uri="{BB962C8B-B14F-4D97-AF65-F5344CB8AC3E}">
        <p14:creationId xmlns:p14="http://schemas.microsoft.com/office/powerpoint/2010/main" val="2222514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025F3-D9A2-DD2B-8591-5AF9EDE8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39686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Invasive Shothole Borer Complexes – </a:t>
            </a:r>
            <a:r>
              <a:rPr lang="en-US" i="1" dirty="0">
                <a:solidFill>
                  <a:srgbClr val="FFC000"/>
                </a:solidFill>
              </a:rPr>
              <a:t>Euwallacea</a:t>
            </a:r>
            <a:r>
              <a:rPr lang="en-US" dirty="0">
                <a:solidFill>
                  <a:srgbClr val="FFC000"/>
                </a:solidFill>
              </a:rPr>
              <a:t> spp./</a:t>
            </a:r>
            <a:r>
              <a:rPr lang="en-US" i="1" dirty="0">
                <a:solidFill>
                  <a:srgbClr val="FFC000"/>
                </a:solidFill>
              </a:rPr>
              <a:t>Fusarium</a:t>
            </a:r>
            <a:r>
              <a:rPr lang="en-US" dirty="0">
                <a:solidFill>
                  <a:srgbClr val="FFC000"/>
                </a:solidFill>
              </a:rPr>
              <a:t> spp.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55835D-A42C-C124-A8A8-EC647E8A2C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42457"/>
            <a:ext cx="5181600" cy="3934506"/>
          </a:xfrm>
        </p:spPr>
        <p:txBody>
          <a:bodyPr/>
          <a:lstStyle/>
          <a:p>
            <a:r>
              <a:rPr lang="en-US" dirty="0"/>
              <a:t>Continuing to kill trees throughout southern California</a:t>
            </a:r>
          </a:p>
          <a:p>
            <a:r>
              <a:rPr lang="en-US" dirty="0"/>
              <a:t>The infestation in San Jose is spreading through the City in both riparian areas and street trees</a:t>
            </a:r>
          </a:p>
          <a:p>
            <a:r>
              <a:rPr lang="en-US" dirty="0"/>
              <a:t>The new Greater Shothole borer was found in Santa Cruz County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40787CA-5940-23DD-987F-0F87932E89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89914" y="618423"/>
            <a:ext cx="5339686" cy="5621154"/>
          </a:xfrm>
        </p:spPr>
      </p:pic>
    </p:spTree>
    <p:extLst>
      <p:ext uri="{BB962C8B-B14F-4D97-AF65-F5344CB8AC3E}">
        <p14:creationId xmlns:p14="http://schemas.microsoft.com/office/powerpoint/2010/main" val="12161227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C0A3E416-13B0-4CFE-8B85-8989D8AEFB5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188</TotalTime>
  <Words>716</Words>
  <Application>Microsoft Office PowerPoint</Application>
  <PresentationFormat>Widescreen</PresentationFormat>
  <Paragraphs>72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Aptos</vt:lpstr>
      <vt:lpstr>Aptos Display</vt:lpstr>
      <vt:lpstr>Arial</vt:lpstr>
      <vt:lpstr>Office Theme</vt:lpstr>
      <vt:lpstr>California Forest Pest Conditions Report 2024  Tom Smith Entomology and Pathology Program CAL FIRE</vt:lpstr>
      <vt:lpstr>Drought and Weather</vt:lpstr>
      <vt:lpstr>Aerial Survey for Mortality</vt:lpstr>
      <vt:lpstr>Bark Beetle Activity</vt:lpstr>
      <vt:lpstr>Satin Moth - Leucoma salicis </vt:lpstr>
      <vt:lpstr>Modoc Budworm – Choristoneura viridis</vt:lpstr>
      <vt:lpstr>Oystershell Scale – Lepidosaphes ulmi</vt:lpstr>
      <vt:lpstr>Goldspotted Oak Borer – Agrilus auroguttatus</vt:lpstr>
      <vt:lpstr>Invasive Shothole Borer Complexes – Euwallacea spp./Fusarium spp.</vt:lpstr>
      <vt:lpstr>Mediterranean Oak Borer – Xyloborus monographus</vt:lpstr>
      <vt:lpstr>Spongy Moth – Lymantria dispar</vt:lpstr>
      <vt:lpstr>Dotted Paropsine Leaf Beetle – Paropsis atomaria</vt:lpstr>
      <vt:lpstr>Armillaria Root Disease – Armillaria spp.</vt:lpstr>
      <vt:lpstr>Heterobasidion Root Disease – Heterobasidion spp.</vt:lpstr>
      <vt:lpstr>Sudden Oak Death Disease – Phytophthora ramorum</vt:lpstr>
      <vt:lpstr>Pitch Canker Disease – Fusarium circinatum</vt:lpstr>
      <vt:lpstr>Tubakia – Tubakia californica</vt:lpstr>
      <vt:lpstr>Calonectria Leaf and Twig Blight – Calonectria californiensis</vt:lpstr>
      <vt:lpstr>White Pine Blister Rust – Cronartium ribicola</vt:lpstr>
      <vt:lpstr>Acute Oak Decline – various bacteria</vt:lpstr>
      <vt:lpstr>Chlorophyll Photobleaching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Smith, Tom@CALFIRE</dc:creator>
  <cp:lastModifiedBy>Smith, Tom@CALFIRE</cp:lastModifiedBy>
  <cp:revision>11</cp:revision>
  <dcterms:created xsi:type="dcterms:W3CDTF">2025-04-04T21:18:55Z</dcterms:created>
  <dcterms:modified xsi:type="dcterms:W3CDTF">2025-04-07T17:20:02Z</dcterms:modified>
</cp:coreProperties>
</file>