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6" r:id="rId5"/>
    <p:sldId id="266" r:id="rId6"/>
    <p:sldId id="267" r:id="rId7"/>
    <p:sldId id="265" r:id="rId8"/>
    <p:sldId id="260" r:id="rId9"/>
    <p:sldId id="257" r:id="rId10"/>
    <p:sldId id="259" r:id="rId11"/>
    <p:sldId id="261" r:id="rId12"/>
    <p:sldId id="262" r:id="rId13"/>
    <p:sldId id="264" r:id="rId14"/>
    <p:sldId id="25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67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2583A5-7764-48C0-B88E-53941D9597BF}" v="1774" dt="2025-05-09T13:42:37.992"/>
    <p1510:client id="{5A1AFC6B-0340-4BEC-AF4E-58FB3EC36561}" v="200" dt="2025-05-09T00:12:33.126"/>
    <p1510:client id="{671444AC-AE4D-4F52-9972-4D21CE72D1D8}" v="429" dt="2025-05-09T15:52:31.819"/>
    <p1510:client id="{A8D9A83C-F593-5A74-75CB-554E52DF380E}" v="6" dt="2025-05-08T23:23:43.9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59D5BC-4F6A-454B-80DC-837A63EC895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68120FE-159C-4656-9788-EFFE09215E59}">
      <dgm:prSet/>
      <dgm:spPr/>
      <dgm:t>
        <a:bodyPr/>
        <a:lstStyle/>
        <a:p>
          <a:r>
            <a:rPr lang="en-US"/>
            <a:t>Zone 0 reduces the likelihood of structure ignition by reducing the potential for direct ignition of the structure…</a:t>
          </a:r>
        </a:p>
      </dgm:t>
    </dgm:pt>
    <dgm:pt modelId="{AEFF20E7-5AD1-49C9-B139-0666C6C1140E}" type="parTrans" cxnId="{F0B54AD9-C39F-48F8-9B8D-12798C21AED0}">
      <dgm:prSet/>
      <dgm:spPr/>
      <dgm:t>
        <a:bodyPr/>
        <a:lstStyle/>
        <a:p>
          <a:endParaRPr lang="en-US"/>
        </a:p>
      </dgm:t>
    </dgm:pt>
    <dgm:pt modelId="{BF57EE46-318A-40A7-AEC3-2995A17D54B8}" type="sibTrans" cxnId="{F0B54AD9-C39F-48F8-9B8D-12798C21AED0}">
      <dgm:prSet/>
      <dgm:spPr/>
      <dgm:t>
        <a:bodyPr/>
        <a:lstStyle/>
        <a:p>
          <a:endParaRPr lang="en-US"/>
        </a:p>
      </dgm:t>
    </dgm:pt>
    <dgm:pt modelId="{38D77B1C-A5E5-4229-9BAC-CD0C83B1748A}">
      <dgm:prSet/>
      <dgm:spPr/>
      <dgm:t>
        <a:bodyPr/>
        <a:lstStyle/>
        <a:p>
          <a:r>
            <a:rPr lang="en-US"/>
            <a:t>from flame contact, by embers that accumulate at the base of a wall, </a:t>
          </a:r>
        </a:p>
      </dgm:t>
    </dgm:pt>
    <dgm:pt modelId="{D765987C-4D87-4006-80C9-67FE314BE860}" type="parTrans" cxnId="{89C96235-4FF3-4F88-BFB1-19606796A5AC}">
      <dgm:prSet/>
      <dgm:spPr/>
      <dgm:t>
        <a:bodyPr/>
        <a:lstStyle/>
        <a:p>
          <a:endParaRPr lang="en-US"/>
        </a:p>
      </dgm:t>
    </dgm:pt>
    <dgm:pt modelId="{766531AE-53B4-4B20-8B26-074B215ACE21}" type="sibTrans" cxnId="{89C96235-4FF3-4F88-BFB1-19606796A5AC}">
      <dgm:prSet/>
      <dgm:spPr/>
      <dgm:t>
        <a:bodyPr/>
        <a:lstStyle/>
        <a:p>
          <a:endParaRPr lang="en-US"/>
        </a:p>
      </dgm:t>
    </dgm:pt>
    <dgm:pt modelId="{179C8765-CE03-4254-88DF-667EE24D9C1C}">
      <dgm:prSet/>
      <dgm:spPr/>
      <dgm:t>
        <a:bodyPr/>
        <a:lstStyle/>
        <a:p>
          <a:r>
            <a:rPr lang="en-US"/>
            <a:t>and/or indirect ignitions when embers ignite vegetation, vegetative debris, or other combustible materials located close to the structure.</a:t>
          </a:r>
        </a:p>
      </dgm:t>
    </dgm:pt>
    <dgm:pt modelId="{DE893F35-B308-45EA-BA61-9D8DBF0A4AB8}" type="parTrans" cxnId="{A09BC1CC-BE1B-4F2D-B149-C73C0209914B}">
      <dgm:prSet/>
      <dgm:spPr/>
      <dgm:t>
        <a:bodyPr/>
        <a:lstStyle/>
        <a:p>
          <a:endParaRPr lang="en-US"/>
        </a:p>
      </dgm:t>
    </dgm:pt>
    <dgm:pt modelId="{3B4640C6-8E05-456E-BD60-BC30BF0EC401}" type="sibTrans" cxnId="{A09BC1CC-BE1B-4F2D-B149-C73C0209914B}">
      <dgm:prSet/>
      <dgm:spPr/>
      <dgm:t>
        <a:bodyPr/>
        <a:lstStyle/>
        <a:p>
          <a:endParaRPr lang="en-US"/>
        </a:p>
      </dgm:t>
    </dgm:pt>
    <dgm:pt modelId="{A4E66C30-69DD-4498-BCDA-BEA4AAF2466E}">
      <dgm:prSet/>
      <dgm:spPr/>
      <dgm:t>
        <a:bodyPr/>
        <a:lstStyle/>
        <a:p>
          <a:r>
            <a:rPr lang="en-US"/>
            <a:t>that result in either a radiant heat/or a direct flame contact exposure to the structure</a:t>
          </a:r>
        </a:p>
      </dgm:t>
    </dgm:pt>
    <dgm:pt modelId="{28C72CE0-A1B8-42C6-BA33-F2AD0B401A91}" type="parTrans" cxnId="{C7FB1681-1935-44C3-BDB2-FE8DB4A986D6}">
      <dgm:prSet/>
      <dgm:spPr/>
      <dgm:t>
        <a:bodyPr/>
        <a:lstStyle/>
        <a:p>
          <a:endParaRPr lang="en-US"/>
        </a:p>
      </dgm:t>
    </dgm:pt>
    <dgm:pt modelId="{401303E7-323C-4038-B3C0-22B52D496642}" type="sibTrans" cxnId="{C7FB1681-1935-44C3-BDB2-FE8DB4A986D6}">
      <dgm:prSet/>
      <dgm:spPr/>
      <dgm:t>
        <a:bodyPr/>
        <a:lstStyle/>
        <a:p>
          <a:endParaRPr lang="en-US"/>
        </a:p>
      </dgm:t>
    </dgm:pt>
    <dgm:pt modelId="{25DD20B7-1683-4C62-8653-F174E33F5923}" type="pres">
      <dgm:prSet presAssocID="{C059D5BC-4F6A-454B-80DC-837A63EC8954}" presName="linear" presStyleCnt="0">
        <dgm:presLayoutVars>
          <dgm:animLvl val="lvl"/>
          <dgm:resizeHandles val="exact"/>
        </dgm:presLayoutVars>
      </dgm:prSet>
      <dgm:spPr/>
    </dgm:pt>
    <dgm:pt modelId="{79D349F4-5892-4165-BBAF-DB232B6C6F98}" type="pres">
      <dgm:prSet presAssocID="{A68120FE-159C-4656-9788-EFFE09215E59}" presName="parentText" presStyleLbl="node1" presStyleIdx="0" presStyleCnt="4">
        <dgm:presLayoutVars>
          <dgm:chMax val="0"/>
          <dgm:bulletEnabled val="1"/>
        </dgm:presLayoutVars>
      </dgm:prSet>
      <dgm:spPr/>
    </dgm:pt>
    <dgm:pt modelId="{5F4D061E-5355-47EA-9E5F-67560B88A6CF}" type="pres">
      <dgm:prSet presAssocID="{BF57EE46-318A-40A7-AEC3-2995A17D54B8}" presName="spacer" presStyleCnt="0"/>
      <dgm:spPr/>
    </dgm:pt>
    <dgm:pt modelId="{FF6CBA87-28C2-4CF9-8BA2-8EFF723A848A}" type="pres">
      <dgm:prSet presAssocID="{38D77B1C-A5E5-4229-9BAC-CD0C83B1748A}" presName="parentText" presStyleLbl="node1" presStyleIdx="1" presStyleCnt="4">
        <dgm:presLayoutVars>
          <dgm:chMax val="0"/>
          <dgm:bulletEnabled val="1"/>
        </dgm:presLayoutVars>
      </dgm:prSet>
      <dgm:spPr/>
    </dgm:pt>
    <dgm:pt modelId="{4E5F0C86-AE5D-43CD-B398-9699C9FF5B98}" type="pres">
      <dgm:prSet presAssocID="{766531AE-53B4-4B20-8B26-074B215ACE21}" presName="spacer" presStyleCnt="0"/>
      <dgm:spPr/>
    </dgm:pt>
    <dgm:pt modelId="{DBBCCA87-B67C-4088-8DCE-C3712B86C12C}" type="pres">
      <dgm:prSet presAssocID="{179C8765-CE03-4254-88DF-667EE24D9C1C}" presName="parentText" presStyleLbl="node1" presStyleIdx="2" presStyleCnt="4">
        <dgm:presLayoutVars>
          <dgm:chMax val="0"/>
          <dgm:bulletEnabled val="1"/>
        </dgm:presLayoutVars>
      </dgm:prSet>
      <dgm:spPr/>
    </dgm:pt>
    <dgm:pt modelId="{CE2B1CA8-A5E0-45BC-92A5-7C95264E1A58}" type="pres">
      <dgm:prSet presAssocID="{3B4640C6-8E05-456E-BD60-BC30BF0EC401}" presName="spacer" presStyleCnt="0"/>
      <dgm:spPr/>
    </dgm:pt>
    <dgm:pt modelId="{9996AB18-1994-4A8F-B8F2-79F0FACE4D4B}" type="pres">
      <dgm:prSet presAssocID="{A4E66C30-69DD-4498-BCDA-BEA4AAF2466E}" presName="parentText" presStyleLbl="node1" presStyleIdx="3" presStyleCnt="4">
        <dgm:presLayoutVars>
          <dgm:chMax val="0"/>
          <dgm:bulletEnabled val="1"/>
        </dgm:presLayoutVars>
      </dgm:prSet>
      <dgm:spPr/>
    </dgm:pt>
  </dgm:ptLst>
  <dgm:cxnLst>
    <dgm:cxn modelId="{7418E305-321A-4492-99BB-D4C9FC28C264}" type="presOf" srcId="{A68120FE-159C-4656-9788-EFFE09215E59}" destId="{79D349F4-5892-4165-BBAF-DB232B6C6F98}" srcOrd="0" destOrd="0" presId="urn:microsoft.com/office/officeart/2005/8/layout/vList2"/>
    <dgm:cxn modelId="{89C96235-4FF3-4F88-BFB1-19606796A5AC}" srcId="{C059D5BC-4F6A-454B-80DC-837A63EC8954}" destId="{38D77B1C-A5E5-4229-9BAC-CD0C83B1748A}" srcOrd="1" destOrd="0" parTransId="{D765987C-4D87-4006-80C9-67FE314BE860}" sibTransId="{766531AE-53B4-4B20-8B26-074B215ACE21}"/>
    <dgm:cxn modelId="{B606A046-6983-4BF8-9B02-0D0AC3CB218E}" type="presOf" srcId="{A4E66C30-69DD-4498-BCDA-BEA4AAF2466E}" destId="{9996AB18-1994-4A8F-B8F2-79F0FACE4D4B}" srcOrd="0" destOrd="0" presId="urn:microsoft.com/office/officeart/2005/8/layout/vList2"/>
    <dgm:cxn modelId="{C7FB1681-1935-44C3-BDB2-FE8DB4A986D6}" srcId="{C059D5BC-4F6A-454B-80DC-837A63EC8954}" destId="{A4E66C30-69DD-4498-BCDA-BEA4AAF2466E}" srcOrd="3" destOrd="0" parTransId="{28C72CE0-A1B8-42C6-BA33-F2AD0B401A91}" sibTransId="{401303E7-323C-4038-B3C0-22B52D496642}"/>
    <dgm:cxn modelId="{250FFFBD-D486-4A05-A53D-28A7718F370A}" type="presOf" srcId="{179C8765-CE03-4254-88DF-667EE24D9C1C}" destId="{DBBCCA87-B67C-4088-8DCE-C3712B86C12C}" srcOrd="0" destOrd="0" presId="urn:microsoft.com/office/officeart/2005/8/layout/vList2"/>
    <dgm:cxn modelId="{13F26CC8-2D70-4105-A43A-AB53D4D0F979}" type="presOf" srcId="{C059D5BC-4F6A-454B-80DC-837A63EC8954}" destId="{25DD20B7-1683-4C62-8653-F174E33F5923}" srcOrd="0" destOrd="0" presId="urn:microsoft.com/office/officeart/2005/8/layout/vList2"/>
    <dgm:cxn modelId="{A09BC1CC-BE1B-4F2D-B149-C73C0209914B}" srcId="{C059D5BC-4F6A-454B-80DC-837A63EC8954}" destId="{179C8765-CE03-4254-88DF-667EE24D9C1C}" srcOrd="2" destOrd="0" parTransId="{DE893F35-B308-45EA-BA61-9D8DBF0A4AB8}" sibTransId="{3B4640C6-8E05-456E-BD60-BC30BF0EC401}"/>
    <dgm:cxn modelId="{F0B54AD9-C39F-48F8-9B8D-12798C21AED0}" srcId="{C059D5BC-4F6A-454B-80DC-837A63EC8954}" destId="{A68120FE-159C-4656-9788-EFFE09215E59}" srcOrd="0" destOrd="0" parTransId="{AEFF20E7-5AD1-49C9-B139-0666C6C1140E}" sibTransId="{BF57EE46-318A-40A7-AEC3-2995A17D54B8}"/>
    <dgm:cxn modelId="{A6560FFF-E3F7-498B-8367-5E2F9B83C1B5}" type="presOf" srcId="{38D77B1C-A5E5-4229-9BAC-CD0C83B1748A}" destId="{FF6CBA87-28C2-4CF9-8BA2-8EFF723A848A}" srcOrd="0" destOrd="0" presId="urn:microsoft.com/office/officeart/2005/8/layout/vList2"/>
    <dgm:cxn modelId="{4788813E-A15D-4B46-9815-A35DF9D41CEB}" type="presParOf" srcId="{25DD20B7-1683-4C62-8653-F174E33F5923}" destId="{79D349F4-5892-4165-BBAF-DB232B6C6F98}" srcOrd="0" destOrd="0" presId="urn:microsoft.com/office/officeart/2005/8/layout/vList2"/>
    <dgm:cxn modelId="{4BF6BCA0-0C95-4906-9130-A96F29EDB784}" type="presParOf" srcId="{25DD20B7-1683-4C62-8653-F174E33F5923}" destId="{5F4D061E-5355-47EA-9E5F-67560B88A6CF}" srcOrd="1" destOrd="0" presId="urn:microsoft.com/office/officeart/2005/8/layout/vList2"/>
    <dgm:cxn modelId="{43F3F2B2-08D6-4D31-873B-849A0C78772C}" type="presParOf" srcId="{25DD20B7-1683-4C62-8653-F174E33F5923}" destId="{FF6CBA87-28C2-4CF9-8BA2-8EFF723A848A}" srcOrd="2" destOrd="0" presId="urn:microsoft.com/office/officeart/2005/8/layout/vList2"/>
    <dgm:cxn modelId="{AA32F25A-FE42-4047-A47C-6A042B6648E1}" type="presParOf" srcId="{25DD20B7-1683-4C62-8653-F174E33F5923}" destId="{4E5F0C86-AE5D-43CD-B398-9699C9FF5B98}" srcOrd="3" destOrd="0" presId="urn:microsoft.com/office/officeart/2005/8/layout/vList2"/>
    <dgm:cxn modelId="{2B921F4A-8ECB-44A8-A2E0-FAAD2094ADA1}" type="presParOf" srcId="{25DD20B7-1683-4C62-8653-F174E33F5923}" destId="{DBBCCA87-B67C-4088-8DCE-C3712B86C12C}" srcOrd="4" destOrd="0" presId="urn:microsoft.com/office/officeart/2005/8/layout/vList2"/>
    <dgm:cxn modelId="{9A41149A-8113-4D5B-B0D1-919ABF339CF9}" type="presParOf" srcId="{25DD20B7-1683-4C62-8653-F174E33F5923}" destId="{CE2B1CA8-A5E0-45BC-92A5-7C95264E1A58}" srcOrd="5" destOrd="0" presId="urn:microsoft.com/office/officeart/2005/8/layout/vList2"/>
    <dgm:cxn modelId="{68329A78-30C8-48D1-9D49-1ADA66594B9D}" type="presParOf" srcId="{25DD20B7-1683-4C62-8653-F174E33F5923}" destId="{9996AB18-1994-4A8F-B8F2-79F0FACE4D4B}"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349F4-5892-4165-BBAF-DB232B6C6F98}">
      <dsp:nvSpPr>
        <dsp:cNvPr id="0" name=""/>
        <dsp:cNvSpPr/>
      </dsp:nvSpPr>
      <dsp:spPr>
        <a:xfrm>
          <a:off x="0" y="20034"/>
          <a:ext cx="5529772" cy="79633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Zone 0 reduces the likelihood of structure ignition by reducing the potential for direct ignition of the structure…</a:t>
          </a:r>
        </a:p>
      </dsp:txBody>
      <dsp:txXfrm>
        <a:off x="38874" y="58908"/>
        <a:ext cx="5452024" cy="718583"/>
      </dsp:txXfrm>
    </dsp:sp>
    <dsp:sp modelId="{FF6CBA87-28C2-4CF9-8BA2-8EFF723A848A}">
      <dsp:nvSpPr>
        <dsp:cNvPr id="0" name=""/>
        <dsp:cNvSpPr/>
      </dsp:nvSpPr>
      <dsp:spPr>
        <a:xfrm>
          <a:off x="0" y="859565"/>
          <a:ext cx="5529772" cy="79633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from flame contact, by embers that accumulate at the base of a wall, </a:t>
          </a:r>
        </a:p>
      </dsp:txBody>
      <dsp:txXfrm>
        <a:off x="38874" y="898439"/>
        <a:ext cx="5452024" cy="718583"/>
      </dsp:txXfrm>
    </dsp:sp>
    <dsp:sp modelId="{DBBCCA87-B67C-4088-8DCE-C3712B86C12C}">
      <dsp:nvSpPr>
        <dsp:cNvPr id="0" name=""/>
        <dsp:cNvSpPr/>
      </dsp:nvSpPr>
      <dsp:spPr>
        <a:xfrm>
          <a:off x="0" y="1699097"/>
          <a:ext cx="5529772" cy="79633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and/or indirect ignitions when embers ignite vegetation, vegetative debris, or other combustible materials located close to the structure.</a:t>
          </a:r>
        </a:p>
      </dsp:txBody>
      <dsp:txXfrm>
        <a:off x="38874" y="1737971"/>
        <a:ext cx="5452024" cy="718583"/>
      </dsp:txXfrm>
    </dsp:sp>
    <dsp:sp modelId="{9996AB18-1994-4A8F-B8F2-79F0FACE4D4B}">
      <dsp:nvSpPr>
        <dsp:cNvPr id="0" name=""/>
        <dsp:cNvSpPr/>
      </dsp:nvSpPr>
      <dsp:spPr>
        <a:xfrm>
          <a:off x="0" y="2538628"/>
          <a:ext cx="5529772" cy="79633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that result in either a radiant heat/or a direct flame contact exposure to the structure</a:t>
          </a:r>
        </a:p>
      </dsp:txBody>
      <dsp:txXfrm>
        <a:off x="38874" y="2577502"/>
        <a:ext cx="5452024" cy="7185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98D2B9-BD32-4BF6-B0BF-954AF295AC1E}" type="datetimeFigureOut">
              <a:rPr lang="en-US" smtClean="0"/>
              <a:t>5/9/2025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D1AA3-DC04-4479-AA68-B4FE65D1D699}" type="slidenum">
              <a:rPr lang="en-US" smtClean="0"/>
              <a:t>‹#›</a:t>
            </a:fld>
            <a:endParaRPr lang="en-US"/>
          </a:p>
        </p:txBody>
      </p:sp>
    </p:spTree>
    <p:extLst>
      <p:ext uri="{BB962C8B-B14F-4D97-AF65-F5344CB8AC3E}">
        <p14:creationId xmlns:p14="http://schemas.microsoft.com/office/powerpoint/2010/main" val="541576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8D1AA3-DC04-4479-AA68-B4FE65D1D699}" type="slidenum">
              <a:rPr lang="en-US" smtClean="0"/>
              <a:t>1</a:t>
            </a:fld>
            <a:endParaRPr lang="en-US"/>
          </a:p>
        </p:txBody>
      </p:sp>
    </p:spTree>
    <p:extLst>
      <p:ext uri="{BB962C8B-B14F-4D97-AF65-F5344CB8AC3E}">
        <p14:creationId xmlns:p14="http://schemas.microsoft.com/office/powerpoint/2010/main" val="2204412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Links are active </a:t>
            </a:r>
          </a:p>
          <a:p>
            <a:endParaRPr lang="en-US"/>
          </a:p>
        </p:txBody>
      </p:sp>
      <p:sp>
        <p:nvSpPr>
          <p:cNvPr id="4" name="Slide Number Placeholder 3"/>
          <p:cNvSpPr>
            <a:spLocks noGrp="1"/>
          </p:cNvSpPr>
          <p:nvPr>
            <p:ph type="sldNum" sz="quarter" idx="5"/>
          </p:nvPr>
        </p:nvSpPr>
        <p:spPr/>
        <p:txBody>
          <a:bodyPr/>
          <a:lstStyle/>
          <a:p>
            <a:fld id="{A08D1AA3-DC04-4479-AA68-B4FE65D1D699}" type="slidenum">
              <a:rPr lang="en-US" smtClean="0"/>
              <a:t>11</a:t>
            </a:fld>
            <a:endParaRPr lang="en-US"/>
          </a:p>
        </p:txBody>
      </p:sp>
    </p:spTree>
    <p:extLst>
      <p:ext uri="{BB962C8B-B14F-4D97-AF65-F5344CB8AC3E}">
        <p14:creationId xmlns:p14="http://schemas.microsoft.com/office/powerpoint/2010/main" val="3780072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A065C-1583-D9AE-67EC-FF8FA89B9B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0788E6-B04F-DB2F-9EE8-432C672D35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4C0EB0-340F-6BE3-96DD-36678C98B64A}"/>
              </a:ext>
            </a:extLst>
          </p:cNvPr>
          <p:cNvSpPr>
            <a:spLocks noGrp="1"/>
          </p:cNvSpPr>
          <p:nvPr>
            <p:ph type="body" idx="1"/>
          </p:nvPr>
        </p:nvSpPr>
        <p:spPr/>
        <p:txBody>
          <a:bodyPr/>
          <a:lstStyle/>
          <a:p>
            <a:r>
              <a:rPr lang="en-US"/>
              <a:t>IBHS’ testing facility has demonstrated how wind-carrying embers deflect from a structure and collect within 5 feet of its base. The goal, which is to prevent fire propagation within Zone 0, must be followed up with the tactic of creating a dead zone for embers to burn out.</a:t>
            </a:r>
          </a:p>
        </p:txBody>
      </p:sp>
      <p:sp>
        <p:nvSpPr>
          <p:cNvPr id="4" name="Slide Number Placeholder 3">
            <a:extLst>
              <a:ext uri="{FF2B5EF4-FFF2-40B4-BE49-F238E27FC236}">
                <a16:creationId xmlns:a16="http://schemas.microsoft.com/office/drawing/2014/main" id="{8F952162-FA09-B2DA-6085-81C3B880D1C1}"/>
              </a:ext>
            </a:extLst>
          </p:cNvPr>
          <p:cNvSpPr>
            <a:spLocks noGrp="1"/>
          </p:cNvSpPr>
          <p:nvPr>
            <p:ph type="sldNum" sz="quarter" idx="5"/>
          </p:nvPr>
        </p:nvSpPr>
        <p:spPr/>
        <p:txBody>
          <a:bodyPr/>
          <a:lstStyle/>
          <a:p>
            <a:fld id="{A08D1AA3-DC04-4479-AA68-B4FE65D1D699}" type="slidenum">
              <a:rPr lang="en-US" smtClean="0"/>
              <a:t>2</a:t>
            </a:fld>
            <a:endParaRPr lang="en-US"/>
          </a:p>
        </p:txBody>
      </p:sp>
    </p:spTree>
    <p:extLst>
      <p:ext uri="{BB962C8B-B14F-4D97-AF65-F5344CB8AC3E}">
        <p14:creationId xmlns:p14="http://schemas.microsoft.com/office/powerpoint/2010/main" val="3405874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68B8B-104D-BD84-6602-FFC7DF87E8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65E5AA-5842-7AC2-F206-BA673E8044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BC3207-6473-FE1E-564D-E54F8E799F85}"/>
              </a:ext>
            </a:extLst>
          </p:cNvPr>
          <p:cNvSpPr>
            <a:spLocks noGrp="1"/>
          </p:cNvSpPr>
          <p:nvPr>
            <p:ph type="body" idx="1"/>
          </p:nvPr>
        </p:nvSpPr>
        <p:spPr/>
        <p:txBody>
          <a:bodyPr/>
          <a:lstStyle/>
          <a:p>
            <a:r>
              <a:rPr lang="en-US"/>
              <a:t>Links are active </a:t>
            </a:r>
          </a:p>
          <a:p>
            <a:endParaRPr lang="en-US"/>
          </a:p>
        </p:txBody>
      </p:sp>
      <p:sp>
        <p:nvSpPr>
          <p:cNvPr id="4" name="Slide Number Placeholder 3">
            <a:extLst>
              <a:ext uri="{FF2B5EF4-FFF2-40B4-BE49-F238E27FC236}">
                <a16:creationId xmlns:a16="http://schemas.microsoft.com/office/drawing/2014/main" id="{1A24A1DD-9FCD-248F-08BB-E21458D7EBA9}"/>
              </a:ext>
            </a:extLst>
          </p:cNvPr>
          <p:cNvSpPr>
            <a:spLocks noGrp="1"/>
          </p:cNvSpPr>
          <p:nvPr>
            <p:ph type="sldNum" sz="quarter" idx="5"/>
          </p:nvPr>
        </p:nvSpPr>
        <p:spPr/>
        <p:txBody>
          <a:bodyPr/>
          <a:lstStyle/>
          <a:p>
            <a:fld id="{A08D1AA3-DC04-4479-AA68-B4FE65D1D699}" type="slidenum">
              <a:rPr lang="en-US" smtClean="0"/>
              <a:t>3</a:t>
            </a:fld>
            <a:endParaRPr lang="en-US"/>
          </a:p>
        </p:txBody>
      </p:sp>
    </p:spTree>
    <p:extLst>
      <p:ext uri="{BB962C8B-B14F-4D97-AF65-F5344CB8AC3E}">
        <p14:creationId xmlns:p14="http://schemas.microsoft.com/office/powerpoint/2010/main" val="2380941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488AE-C053-4908-6DF7-61DD65F660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6B77E3-C574-9C83-97CF-FEB58C6E2D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C0EFFF-6E55-4E15-1A68-87C63C72351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5566449-EFEF-D639-D2DE-FE4DD7D6150F}"/>
              </a:ext>
            </a:extLst>
          </p:cNvPr>
          <p:cNvSpPr>
            <a:spLocks noGrp="1"/>
          </p:cNvSpPr>
          <p:nvPr>
            <p:ph type="sldNum" sz="quarter" idx="5"/>
          </p:nvPr>
        </p:nvSpPr>
        <p:spPr/>
        <p:txBody>
          <a:bodyPr/>
          <a:lstStyle/>
          <a:p>
            <a:fld id="{A08D1AA3-DC04-4479-AA68-B4FE65D1D699}" type="slidenum">
              <a:rPr lang="en-US" smtClean="0"/>
              <a:t>4</a:t>
            </a:fld>
            <a:endParaRPr lang="en-US"/>
          </a:p>
        </p:txBody>
      </p:sp>
    </p:spTree>
    <p:extLst>
      <p:ext uri="{BB962C8B-B14F-4D97-AF65-F5344CB8AC3E}">
        <p14:creationId xmlns:p14="http://schemas.microsoft.com/office/powerpoint/2010/main" val="1148066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IBHS’ testing facility has demonstrated how wind-carrying embers deflect from a structure and collect within 5 feet of its base. The goal, which is to prevent fire propagation within Zone 0, must be followed up with the tactic of creating a dead zone for embers to burn out.</a:t>
            </a:r>
          </a:p>
        </p:txBody>
      </p:sp>
      <p:sp>
        <p:nvSpPr>
          <p:cNvPr id="4" name="Slide Number Placeholder 3"/>
          <p:cNvSpPr>
            <a:spLocks noGrp="1"/>
          </p:cNvSpPr>
          <p:nvPr>
            <p:ph type="sldNum" sz="quarter" idx="5"/>
          </p:nvPr>
        </p:nvSpPr>
        <p:spPr/>
        <p:txBody>
          <a:bodyPr/>
          <a:lstStyle/>
          <a:p>
            <a:fld id="{A08D1AA3-DC04-4479-AA68-B4FE65D1D699}" type="slidenum">
              <a:rPr lang="en-US" smtClean="0"/>
              <a:t>5</a:t>
            </a:fld>
            <a:endParaRPr lang="en-US"/>
          </a:p>
        </p:txBody>
      </p:sp>
    </p:spTree>
    <p:extLst>
      <p:ext uri="{BB962C8B-B14F-4D97-AF65-F5344CB8AC3E}">
        <p14:creationId xmlns:p14="http://schemas.microsoft.com/office/powerpoint/2010/main" val="1836641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Science has been able to replicate reality. Wind-driven fires carry embers from far or near, but the collection point is at the base of the structure.</a:t>
            </a:r>
          </a:p>
        </p:txBody>
      </p:sp>
      <p:sp>
        <p:nvSpPr>
          <p:cNvPr id="4" name="Slide Number Placeholder 3"/>
          <p:cNvSpPr>
            <a:spLocks noGrp="1"/>
          </p:cNvSpPr>
          <p:nvPr>
            <p:ph type="sldNum" sz="quarter" idx="5"/>
          </p:nvPr>
        </p:nvSpPr>
        <p:spPr/>
        <p:txBody>
          <a:bodyPr/>
          <a:lstStyle/>
          <a:p>
            <a:fld id="{A08D1AA3-DC04-4479-AA68-B4FE65D1D699}" type="slidenum">
              <a:rPr lang="en-US" smtClean="0"/>
              <a:t>7</a:t>
            </a:fld>
            <a:endParaRPr lang="en-US"/>
          </a:p>
        </p:txBody>
      </p:sp>
    </p:spTree>
    <p:extLst>
      <p:ext uri="{BB962C8B-B14F-4D97-AF65-F5344CB8AC3E}">
        <p14:creationId xmlns:p14="http://schemas.microsoft.com/office/powerpoint/2010/main" val="318426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Damage Inspection data has stated the connection of an attached deck or porch being the fire pathway to the structure, but this can be minimized if the fire pathway to the combustible deck or porch is interrupted by creating Zone 0 and eliminating combustible vegetation and or other materials. The IBHS photo on the left illustrates the need to remove combustible vegetation within 5 feet of the deck. </a:t>
            </a:r>
          </a:p>
        </p:txBody>
      </p:sp>
      <p:sp>
        <p:nvSpPr>
          <p:cNvPr id="4" name="Slide Number Placeholder 3"/>
          <p:cNvSpPr>
            <a:spLocks noGrp="1"/>
          </p:cNvSpPr>
          <p:nvPr>
            <p:ph type="sldNum" sz="quarter" idx="5"/>
          </p:nvPr>
        </p:nvSpPr>
        <p:spPr/>
        <p:txBody>
          <a:bodyPr/>
          <a:lstStyle/>
          <a:p>
            <a:fld id="{A08D1AA3-DC04-4479-AA68-B4FE65D1D699}" type="slidenum">
              <a:rPr lang="en-US" smtClean="0"/>
              <a:t>8</a:t>
            </a:fld>
            <a:endParaRPr lang="en-US"/>
          </a:p>
        </p:txBody>
      </p:sp>
    </p:spTree>
    <p:extLst>
      <p:ext uri="{BB962C8B-B14F-4D97-AF65-F5344CB8AC3E}">
        <p14:creationId xmlns:p14="http://schemas.microsoft.com/office/powerpoint/2010/main" val="3933240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ANIMATION SLIDE.  Click ONCE for highlight.</a:t>
            </a:r>
          </a:p>
          <a:p>
            <a:endParaRPr lang="en-US"/>
          </a:p>
          <a:p>
            <a:pPr marL="171450" indent="-171450">
              <a:buFont typeface="Arial" panose="020B0604020202020204" pitchFamily="34" charset="0"/>
              <a:buChar char="•"/>
            </a:pPr>
            <a:r>
              <a:rPr lang="en-US"/>
              <a:t>Fence construction features are: Combustible – Non-Combustible – No Fence</a:t>
            </a:r>
          </a:p>
          <a:p>
            <a:pPr marL="171450" indent="-171450">
              <a:buFont typeface="Arial" panose="020B0604020202020204" pitchFamily="34" charset="0"/>
              <a:buChar char="•"/>
            </a:pPr>
            <a:r>
              <a:rPr lang="en-US"/>
              <a:t>Attached FENCES to structures have contributed to the structure loss</a:t>
            </a:r>
          </a:p>
          <a:p>
            <a:pPr marL="171450" indent="-171450">
              <a:buFont typeface="Arial" panose="020B0604020202020204" pitchFamily="34" charset="0"/>
              <a:buChar char="•"/>
            </a:pPr>
            <a:r>
              <a:rPr lang="en-US"/>
              <a:t>Brewer – How many years or structures does this chart represent? </a:t>
            </a:r>
          </a:p>
          <a:p>
            <a:pPr marL="171450" indent="-171450">
              <a:buFont typeface="Arial" panose="020B0604020202020204" pitchFamily="34" charset="0"/>
              <a:buChar char="•"/>
            </a:pPr>
            <a:r>
              <a:rPr lang="en-US"/>
              <a:t>Zone 0 will interrupt that fire pathway to the structure as the current rule plead reads</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A08D1AA3-DC04-4479-AA68-B4FE65D1D699}" type="slidenum">
              <a:rPr lang="en-US" smtClean="0"/>
              <a:t>9</a:t>
            </a:fld>
            <a:endParaRPr lang="en-US"/>
          </a:p>
        </p:txBody>
      </p:sp>
    </p:spTree>
    <p:extLst>
      <p:ext uri="{BB962C8B-B14F-4D97-AF65-F5344CB8AC3E}">
        <p14:creationId xmlns:p14="http://schemas.microsoft.com/office/powerpoint/2010/main" val="2405544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ANIMATION SLIDE. Click 1 time to bring in panel</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The data overlay is displaying the relationship of defensible space violations compared to destroyed structures</a:t>
            </a:r>
          </a:p>
          <a:p>
            <a:pPr marL="171450" indent="-171450">
              <a:buFont typeface="Arial" panose="020B0604020202020204" pitchFamily="34" charset="0"/>
              <a:buChar char="•"/>
            </a:pPr>
            <a:r>
              <a:rPr lang="en-US"/>
              <a:t>Columns A through O are the current defensible space regulations with some additional requirements</a:t>
            </a:r>
          </a:p>
          <a:p>
            <a:pPr marL="171450" indent="-171450">
              <a:buFont typeface="Arial" panose="020B0604020202020204" pitchFamily="34" charset="0"/>
              <a:buChar char="•"/>
            </a:pPr>
            <a:r>
              <a:rPr lang="en-US"/>
              <a:t>Zone 0 will transition requirements A,B,C, and F into the new Zone 0. </a:t>
            </a:r>
          </a:p>
          <a:p>
            <a:pPr marL="171450" indent="-171450">
              <a:buFont typeface="Arial" panose="020B0604020202020204" pitchFamily="34" charset="0"/>
              <a:buChar char="•"/>
            </a:pPr>
            <a:r>
              <a:rPr lang="en-US"/>
              <a:t>What the last three slides illustrate best is that each mitigation action taken, EIGHT in total, reduces risk and creates links in the chain of resiliency for homeowners. And when replicated throughout a neighborhood, defensible space transforms from a parcel-level change to a communal-level change. </a:t>
            </a:r>
          </a:p>
        </p:txBody>
      </p:sp>
      <p:sp>
        <p:nvSpPr>
          <p:cNvPr id="4" name="Slide Number Placeholder 3"/>
          <p:cNvSpPr>
            <a:spLocks noGrp="1"/>
          </p:cNvSpPr>
          <p:nvPr>
            <p:ph type="sldNum" sz="quarter" idx="5"/>
          </p:nvPr>
        </p:nvSpPr>
        <p:spPr/>
        <p:txBody>
          <a:bodyPr/>
          <a:lstStyle/>
          <a:p>
            <a:fld id="{A08D1AA3-DC04-4479-AA68-B4FE65D1D699}" type="slidenum">
              <a:rPr lang="en-US" smtClean="0"/>
              <a:t>10</a:t>
            </a:fld>
            <a:endParaRPr lang="en-US"/>
          </a:p>
        </p:txBody>
      </p:sp>
    </p:spTree>
    <p:extLst>
      <p:ext uri="{BB962C8B-B14F-4D97-AF65-F5344CB8AC3E}">
        <p14:creationId xmlns:p14="http://schemas.microsoft.com/office/powerpoint/2010/main" val="3677274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F230B0-034B-4151-9317-23AC041D6716}"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CD340-033A-4E45-821E-053513AF4A58}" type="slidenum">
              <a:rPr lang="en-US" smtClean="0"/>
              <a:t>‹#›</a:t>
            </a:fld>
            <a:endParaRPr lang="en-US"/>
          </a:p>
        </p:txBody>
      </p:sp>
    </p:spTree>
    <p:extLst>
      <p:ext uri="{BB962C8B-B14F-4D97-AF65-F5344CB8AC3E}">
        <p14:creationId xmlns:p14="http://schemas.microsoft.com/office/powerpoint/2010/main" val="1677158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F230B0-034B-4151-9317-23AC041D6716}"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CD340-033A-4E45-821E-053513AF4A58}" type="slidenum">
              <a:rPr lang="en-US" smtClean="0"/>
              <a:t>‹#›</a:t>
            </a:fld>
            <a:endParaRPr lang="en-US"/>
          </a:p>
        </p:txBody>
      </p:sp>
    </p:spTree>
    <p:extLst>
      <p:ext uri="{BB962C8B-B14F-4D97-AF65-F5344CB8AC3E}">
        <p14:creationId xmlns:p14="http://schemas.microsoft.com/office/powerpoint/2010/main" val="2738830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F230B0-034B-4151-9317-23AC041D6716}"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CD340-033A-4E45-821E-053513AF4A5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2729773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F230B0-034B-4151-9317-23AC041D6716}"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CD340-033A-4E45-821E-053513AF4A58}" type="slidenum">
              <a:rPr lang="en-US" smtClean="0"/>
              <a:t>‹#›</a:t>
            </a:fld>
            <a:endParaRPr lang="en-US"/>
          </a:p>
        </p:txBody>
      </p:sp>
    </p:spTree>
    <p:extLst>
      <p:ext uri="{BB962C8B-B14F-4D97-AF65-F5344CB8AC3E}">
        <p14:creationId xmlns:p14="http://schemas.microsoft.com/office/powerpoint/2010/main" val="3254241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F230B0-034B-4151-9317-23AC041D6716}"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CD340-033A-4E45-821E-053513AF4A5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6117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F230B0-034B-4151-9317-23AC041D6716}"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CD340-033A-4E45-821E-053513AF4A58}" type="slidenum">
              <a:rPr lang="en-US" smtClean="0"/>
              <a:t>‹#›</a:t>
            </a:fld>
            <a:endParaRPr lang="en-US"/>
          </a:p>
        </p:txBody>
      </p:sp>
    </p:spTree>
    <p:extLst>
      <p:ext uri="{BB962C8B-B14F-4D97-AF65-F5344CB8AC3E}">
        <p14:creationId xmlns:p14="http://schemas.microsoft.com/office/powerpoint/2010/main" val="2598230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F230B0-034B-4151-9317-23AC041D6716}"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CD340-033A-4E45-821E-053513AF4A58}" type="slidenum">
              <a:rPr lang="en-US" smtClean="0"/>
              <a:t>‹#›</a:t>
            </a:fld>
            <a:endParaRPr lang="en-US"/>
          </a:p>
        </p:txBody>
      </p:sp>
    </p:spTree>
    <p:extLst>
      <p:ext uri="{BB962C8B-B14F-4D97-AF65-F5344CB8AC3E}">
        <p14:creationId xmlns:p14="http://schemas.microsoft.com/office/powerpoint/2010/main" val="108035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F230B0-034B-4151-9317-23AC041D6716}"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CD340-033A-4E45-821E-053513AF4A58}" type="slidenum">
              <a:rPr lang="en-US" smtClean="0"/>
              <a:t>‹#›</a:t>
            </a:fld>
            <a:endParaRPr lang="en-US"/>
          </a:p>
        </p:txBody>
      </p:sp>
    </p:spTree>
    <p:extLst>
      <p:ext uri="{BB962C8B-B14F-4D97-AF65-F5344CB8AC3E}">
        <p14:creationId xmlns:p14="http://schemas.microsoft.com/office/powerpoint/2010/main" val="266173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F230B0-034B-4151-9317-23AC041D6716}"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CD340-033A-4E45-821E-053513AF4A58}" type="slidenum">
              <a:rPr lang="en-US" smtClean="0"/>
              <a:t>‹#›</a:t>
            </a:fld>
            <a:endParaRPr lang="en-US"/>
          </a:p>
        </p:txBody>
      </p:sp>
    </p:spTree>
    <p:extLst>
      <p:ext uri="{BB962C8B-B14F-4D97-AF65-F5344CB8AC3E}">
        <p14:creationId xmlns:p14="http://schemas.microsoft.com/office/powerpoint/2010/main" val="4275208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F230B0-034B-4151-9317-23AC041D6716}"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CD340-033A-4E45-821E-053513AF4A58}" type="slidenum">
              <a:rPr lang="en-US" smtClean="0"/>
              <a:t>‹#›</a:t>
            </a:fld>
            <a:endParaRPr lang="en-US"/>
          </a:p>
        </p:txBody>
      </p:sp>
    </p:spTree>
    <p:extLst>
      <p:ext uri="{BB962C8B-B14F-4D97-AF65-F5344CB8AC3E}">
        <p14:creationId xmlns:p14="http://schemas.microsoft.com/office/powerpoint/2010/main" val="366267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F230B0-034B-4151-9317-23AC041D6716}"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CD340-033A-4E45-821E-053513AF4A58}" type="slidenum">
              <a:rPr lang="en-US" smtClean="0"/>
              <a:t>‹#›</a:t>
            </a:fld>
            <a:endParaRPr lang="en-US"/>
          </a:p>
        </p:txBody>
      </p:sp>
    </p:spTree>
    <p:extLst>
      <p:ext uri="{BB962C8B-B14F-4D97-AF65-F5344CB8AC3E}">
        <p14:creationId xmlns:p14="http://schemas.microsoft.com/office/powerpoint/2010/main" val="3789399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F230B0-034B-4151-9317-23AC041D6716}" type="datetimeFigureOut">
              <a:rPr lang="en-US" smtClean="0"/>
              <a:t>5/9/2025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8CD340-033A-4E45-821E-053513AF4A58}" type="slidenum">
              <a:rPr lang="en-US" smtClean="0"/>
              <a:t>‹#›</a:t>
            </a:fld>
            <a:endParaRPr lang="en-US"/>
          </a:p>
        </p:txBody>
      </p:sp>
    </p:spTree>
    <p:extLst>
      <p:ext uri="{BB962C8B-B14F-4D97-AF65-F5344CB8AC3E}">
        <p14:creationId xmlns:p14="http://schemas.microsoft.com/office/powerpoint/2010/main" val="3549315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7F230B0-034B-4151-9317-23AC041D6716}" type="datetimeFigureOut">
              <a:rPr lang="en-US" smtClean="0"/>
              <a:t>5/9/2025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8CD340-033A-4E45-821E-053513AF4A58}" type="slidenum">
              <a:rPr lang="en-US" smtClean="0"/>
              <a:t>‹#›</a:t>
            </a:fld>
            <a:endParaRPr lang="en-US"/>
          </a:p>
        </p:txBody>
      </p:sp>
    </p:spTree>
    <p:extLst>
      <p:ext uri="{BB962C8B-B14F-4D97-AF65-F5344CB8AC3E}">
        <p14:creationId xmlns:p14="http://schemas.microsoft.com/office/powerpoint/2010/main" val="3974853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230B0-034B-4151-9317-23AC041D6716}" type="datetimeFigureOut">
              <a:rPr lang="en-US" smtClean="0"/>
              <a:t>5/9/2025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8CD340-033A-4E45-821E-053513AF4A58}" type="slidenum">
              <a:rPr lang="en-US" smtClean="0"/>
              <a:t>‹#›</a:t>
            </a:fld>
            <a:endParaRPr lang="en-US"/>
          </a:p>
        </p:txBody>
      </p:sp>
    </p:spTree>
    <p:extLst>
      <p:ext uri="{BB962C8B-B14F-4D97-AF65-F5344CB8AC3E}">
        <p14:creationId xmlns:p14="http://schemas.microsoft.com/office/powerpoint/2010/main" val="1677602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F230B0-034B-4151-9317-23AC041D6716}"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CD340-033A-4E45-821E-053513AF4A58}" type="slidenum">
              <a:rPr lang="en-US" smtClean="0"/>
              <a:t>‹#›</a:t>
            </a:fld>
            <a:endParaRPr lang="en-US"/>
          </a:p>
        </p:txBody>
      </p:sp>
    </p:spTree>
    <p:extLst>
      <p:ext uri="{BB962C8B-B14F-4D97-AF65-F5344CB8AC3E}">
        <p14:creationId xmlns:p14="http://schemas.microsoft.com/office/powerpoint/2010/main" val="1752052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F230B0-034B-4151-9317-23AC041D6716}"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CD340-033A-4E45-821E-053513AF4A58}" type="slidenum">
              <a:rPr lang="en-US" smtClean="0"/>
              <a:t>‹#›</a:t>
            </a:fld>
            <a:endParaRPr lang="en-US"/>
          </a:p>
        </p:txBody>
      </p:sp>
    </p:spTree>
    <p:extLst>
      <p:ext uri="{BB962C8B-B14F-4D97-AF65-F5344CB8AC3E}">
        <p14:creationId xmlns:p14="http://schemas.microsoft.com/office/powerpoint/2010/main" val="3783477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7F230B0-034B-4151-9317-23AC041D6716}" type="datetimeFigureOut">
              <a:rPr lang="en-US" smtClean="0"/>
              <a:t>5/9/2025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58CD340-033A-4E45-821E-053513AF4A58}" type="slidenum">
              <a:rPr lang="en-US" smtClean="0"/>
              <a:t>‹#›</a:t>
            </a:fld>
            <a:endParaRPr lang="en-US"/>
          </a:p>
        </p:txBody>
      </p:sp>
    </p:spTree>
    <p:extLst>
      <p:ext uri="{BB962C8B-B14F-4D97-AF65-F5344CB8AC3E}">
        <p14:creationId xmlns:p14="http://schemas.microsoft.com/office/powerpoint/2010/main" val="34849411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www.readyforwildfire.com/prepare"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hyperlink" Target="http://www.fire.ca.gov/dspace" TargetMode="Externa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ire.ca.gov/"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osfm.fire.ca.gov/what-we-do/community-wildfire-preparedness-and-mitigation/fire-hazard-severity-zones"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experience.arcgis.com/experience/5065c998b4b0462f9ec3c6c226c610a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9087C-303B-6D99-2F5C-A9C0088DB52C}"/>
              </a:ext>
            </a:extLst>
          </p:cNvPr>
          <p:cNvSpPr>
            <a:spLocks noGrp="1"/>
          </p:cNvSpPr>
          <p:nvPr>
            <p:ph type="ctrTitle"/>
          </p:nvPr>
        </p:nvSpPr>
        <p:spPr>
          <a:xfrm>
            <a:off x="484632" y="2322238"/>
            <a:ext cx="9162287" cy="1646302"/>
          </a:xfrm>
        </p:spPr>
        <p:txBody>
          <a:bodyPr/>
          <a:lstStyle/>
          <a:p>
            <a:r>
              <a:rPr lang="en-US" dirty="0"/>
              <a:t>Fire Hazard Severity Zones</a:t>
            </a:r>
          </a:p>
        </p:txBody>
      </p:sp>
      <p:sp>
        <p:nvSpPr>
          <p:cNvPr id="3" name="Subtitle 2">
            <a:extLst>
              <a:ext uri="{FF2B5EF4-FFF2-40B4-BE49-F238E27FC236}">
                <a16:creationId xmlns:a16="http://schemas.microsoft.com/office/drawing/2014/main" id="{78D7958B-F94E-5BE5-D02E-2980FD198CA4}"/>
              </a:ext>
            </a:extLst>
          </p:cNvPr>
          <p:cNvSpPr>
            <a:spLocks noGrp="1"/>
          </p:cNvSpPr>
          <p:nvPr>
            <p:ph type="subTitle" idx="1"/>
          </p:nvPr>
        </p:nvSpPr>
        <p:spPr/>
        <p:txBody>
          <a:bodyPr/>
          <a:lstStyle/>
          <a:p>
            <a:r>
              <a:rPr lang="en-US" dirty="0"/>
              <a:t>(FHSZ)</a:t>
            </a:r>
          </a:p>
        </p:txBody>
      </p:sp>
      <p:pic>
        <p:nvPicPr>
          <p:cNvPr id="5" name="Picture 4" descr="A picture containing text, dish, soup&#10;&#10;AI-generated content may be incorrect.">
            <a:extLst>
              <a:ext uri="{FF2B5EF4-FFF2-40B4-BE49-F238E27FC236}">
                <a16:creationId xmlns:a16="http://schemas.microsoft.com/office/drawing/2014/main" id="{786D31AC-D4F7-6357-8961-F3A0F42EF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8476" y="5238717"/>
            <a:ext cx="1021960" cy="1371666"/>
          </a:xfrm>
          <a:prstGeom prst="rect">
            <a:avLst/>
          </a:prstGeom>
        </p:spPr>
      </p:pic>
    </p:spTree>
    <p:extLst>
      <p:ext uri="{BB962C8B-B14F-4D97-AF65-F5344CB8AC3E}">
        <p14:creationId xmlns:p14="http://schemas.microsoft.com/office/powerpoint/2010/main" val="1564319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C997ED-8C68-EA4C-178F-44972AAE7801}"/>
              </a:ext>
            </a:extLst>
          </p:cNvPr>
          <p:cNvPicPr>
            <a:picLocks noChangeAspect="1"/>
          </p:cNvPicPr>
          <p:nvPr/>
        </p:nvPicPr>
        <p:blipFill>
          <a:blip r:embed="rId3"/>
          <a:stretch>
            <a:fillRect/>
          </a:stretch>
        </p:blipFill>
        <p:spPr>
          <a:xfrm>
            <a:off x="38100" y="1344168"/>
            <a:ext cx="12115800" cy="4941700"/>
          </a:xfrm>
          <a:prstGeom prst="rect">
            <a:avLst/>
          </a:prstGeom>
        </p:spPr>
      </p:pic>
      <p:pic>
        <p:nvPicPr>
          <p:cNvPr id="8" name="Picture 7">
            <a:extLst>
              <a:ext uri="{FF2B5EF4-FFF2-40B4-BE49-F238E27FC236}">
                <a16:creationId xmlns:a16="http://schemas.microsoft.com/office/drawing/2014/main" id="{BF438274-9F8C-1FA3-7541-A2EA9F9EA149}"/>
              </a:ext>
            </a:extLst>
          </p:cNvPr>
          <p:cNvPicPr>
            <a:picLocks noChangeAspect="1"/>
          </p:cNvPicPr>
          <p:nvPr/>
        </p:nvPicPr>
        <p:blipFill>
          <a:blip r:embed="rId4"/>
          <a:stretch>
            <a:fillRect/>
          </a:stretch>
        </p:blipFill>
        <p:spPr>
          <a:xfrm>
            <a:off x="5217671" y="1344168"/>
            <a:ext cx="6920385" cy="4941700"/>
          </a:xfrm>
          <a:prstGeom prst="rect">
            <a:avLst/>
          </a:prstGeom>
        </p:spPr>
      </p:pic>
      <p:sp>
        <p:nvSpPr>
          <p:cNvPr id="3" name="TextBox 2">
            <a:extLst>
              <a:ext uri="{FF2B5EF4-FFF2-40B4-BE49-F238E27FC236}">
                <a16:creationId xmlns:a16="http://schemas.microsoft.com/office/drawing/2014/main" id="{1F29D0F5-BD86-DD9B-602E-49E53AF1D31C}"/>
              </a:ext>
            </a:extLst>
          </p:cNvPr>
          <p:cNvSpPr txBox="1"/>
          <p:nvPr/>
        </p:nvSpPr>
        <p:spPr>
          <a:xfrm>
            <a:off x="1856509" y="404442"/>
            <a:ext cx="9656618" cy="830997"/>
          </a:xfrm>
          <a:prstGeom prst="rect">
            <a:avLst/>
          </a:prstGeom>
          <a:noFill/>
        </p:spPr>
        <p:txBody>
          <a:bodyPr wrap="square" rtlCol="0">
            <a:spAutoFit/>
          </a:bodyPr>
          <a:lstStyle/>
          <a:p>
            <a:r>
              <a:rPr lang="en-US" sz="2400"/>
              <a:t>Camp Fire Defensible Space and Damage Inspection Overlay Data –Brewer to confirm</a:t>
            </a:r>
          </a:p>
        </p:txBody>
      </p:sp>
    </p:spTree>
    <p:extLst>
      <p:ext uri="{BB962C8B-B14F-4D97-AF65-F5344CB8AC3E}">
        <p14:creationId xmlns:p14="http://schemas.microsoft.com/office/powerpoint/2010/main" val="140181575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E2C29B-CC22-40FA-0BF5-BBF8A843BA2C}"/>
              </a:ext>
            </a:extLst>
          </p:cNvPr>
          <p:cNvSpPr>
            <a:spLocks noGrp="1"/>
          </p:cNvSpPr>
          <p:nvPr>
            <p:ph type="title"/>
          </p:nvPr>
        </p:nvSpPr>
        <p:spPr>
          <a:xfrm>
            <a:off x="675746" y="591698"/>
            <a:ext cx="8596668" cy="1320800"/>
          </a:xfrm>
        </p:spPr>
        <p:txBody>
          <a:bodyPr/>
          <a:lstStyle/>
          <a:p>
            <a:r>
              <a:rPr lang="en-US"/>
              <a:t>Zone 0 Resources</a:t>
            </a:r>
          </a:p>
        </p:txBody>
      </p:sp>
      <p:sp>
        <p:nvSpPr>
          <p:cNvPr id="12" name="Text Placeholder 11">
            <a:extLst>
              <a:ext uri="{FF2B5EF4-FFF2-40B4-BE49-F238E27FC236}">
                <a16:creationId xmlns:a16="http://schemas.microsoft.com/office/drawing/2014/main" id="{01D10AAF-7004-1DB0-4A33-737DC310AB0A}"/>
              </a:ext>
            </a:extLst>
          </p:cNvPr>
          <p:cNvSpPr>
            <a:spLocks noGrp="1"/>
          </p:cNvSpPr>
          <p:nvPr>
            <p:ph type="body" idx="1"/>
          </p:nvPr>
        </p:nvSpPr>
        <p:spPr>
          <a:xfrm>
            <a:off x="827403" y="5832038"/>
            <a:ext cx="5087565" cy="868527"/>
          </a:xfrm>
        </p:spPr>
        <p:txBody>
          <a:bodyPr/>
          <a:lstStyle/>
          <a:p>
            <a:pPr algn="ctr"/>
            <a:r>
              <a:rPr lang="en-US">
                <a:ln>
                  <a:solidFill>
                    <a:srgbClr val="EB6743"/>
                  </a:solidFill>
                </a:ln>
                <a:hlinkClick r:id="rId3">
                  <a:extLst>
                    <a:ext uri="{A12FA001-AC4F-418D-AE19-62706E023703}">
                      <ahyp:hlinkClr xmlns:ahyp="http://schemas.microsoft.com/office/drawing/2018/hyperlinkcolor" val="tx"/>
                    </a:ext>
                  </a:extLst>
                </a:hlinkClick>
              </a:rPr>
              <a:t>www.readyforwildfire.com/prepare</a:t>
            </a:r>
            <a:r>
              <a:rPr lang="en-US"/>
              <a:t>	</a:t>
            </a:r>
          </a:p>
        </p:txBody>
      </p:sp>
      <p:pic>
        <p:nvPicPr>
          <p:cNvPr id="9" name="Content Placeholder 8">
            <a:extLst>
              <a:ext uri="{FF2B5EF4-FFF2-40B4-BE49-F238E27FC236}">
                <a16:creationId xmlns:a16="http://schemas.microsoft.com/office/drawing/2014/main" id="{F029D5BB-873A-8812-B656-7C75B4CBCC05}"/>
              </a:ext>
            </a:extLst>
          </p:cNvPr>
          <p:cNvPicPr>
            <a:picLocks noGrp="1" noChangeAspect="1"/>
          </p:cNvPicPr>
          <p:nvPr>
            <p:ph sz="half" idx="2"/>
          </p:nvPr>
        </p:nvPicPr>
        <p:blipFill>
          <a:blip r:embed="rId4"/>
          <a:stretch>
            <a:fillRect/>
          </a:stretch>
        </p:blipFill>
        <p:spPr>
          <a:xfrm>
            <a:off x="1278861" y="2816461"/>
            <a:ext cx="4184650" cy="265510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13" name="Text Placeholder 12">
            <a:extLst>
              <a:ext uri="{FF2B5EF4-FFF2-40B4-BE49-F238E27FC236}">
                <a16:creationId xmlns:a16="http://schemas.microsoft.com/office/drawing/2014/main" id="{A543D0F5-BA13-94A1-12F1-3B9E2B975C27}"/>
              </a:ext>
            </a:extLst>
          </p:cNvPr>
          <p:cNvSpPr>
            <a:spLocks noGrp="1"/>
          </p:cNvSpPr>
          <p:nvPr>
            <p:ph type="body" sz="quarter" idx="3"/>
          </p:nvPr>
        </p:nvSpPr>
        <p:spPr>
          <a:xfrm>
            <a:off x="6990944" y="4895307"/>
            <a:ext cx="4185618" cy="576262"/>
          </a:xfrm>
          <a:noFill/>
          <a:ln>
            <a:noFill/>
          </a:ln>
        </p:spPr>
        <p:txBody>
          <a:bodyPr/>
          <a:lstStyle/>
          <a:p>
            <a:pPr algn="ctr"/>
            <a:r>
              <a:rPr lang="en-US">
                <a:ln>
                  <a:solidFill>
                    <a:schemeClr val="tx1"/>
                  </a:solidFill>
                </a:ln>
                <a:solidFill>
                  <a:srgbClr val="EB6743"/>
                </a:solidFill>
                <a:hlinkClick r:id="rId5">
                  <a:extLst>
                    <a:ext uri="{A12FA001-AC4F-418D-AE19-62706E023703}">
                      <ahyp:hlinkClr xmlns:ahyp="http://schemas.microsoft.com/office/drawing/2018/hyperlinkcolor" val="tx"/>
                    </a:ext>
                  </a:extLst>
                </a:hlinkClick>
              </a:rPr>
              <a:t>www.fire.ca.gov/dspace</a:t>
            </a:r>
            <a:endParaRPr lang="en-US">
              <a:ln>
                <a:solidFill>
                  <a:schemeClr val="tx1"/>
                </a:solidFill>
              </a:ln>
              <a:solidFill>
                <a:srgbClr val="EB6743"/>
              </a:solidFill>
            </a:endParaRPr>
          </a:p>
          <a:p>
            <a:pPr algn="ctr"/>
            <a:endParaRPr lang="en-US"/>
          </a:p>
        </p:txBody>
      </p:sp>
      <p:pic>
        <p:nvPicPr>
          <p:cNvPr id="11" name="Content Placeholder 10">
            <a:extLst>
              <a:ext uri="{FF2B5EF4-FFF2-40B4-BE49-F238E27FC236}">
                <a16:creationId xmlns:a16="http://schemas.microsoft.com/office/drawing/2014/main" id="{EC9F2341-6094-BF1F-8942-32A078380BE0}"/>
              </a:ext>
            </a:extLst>
          </p:cNvPr>
          <p:cNvPicPr>
            <a:picLocks noGrp="1" noChangeAspect="1"/>
          </p:cNvPicPr>
          <p:nvPr>
            <p:ph sz="quarter" idx="4"/>
          </p:nvPr>
        </p:nvPicPr>
        <p:blipFill>
          <a:blip r:embed="rId6"/>
          <a:stretch>
            <a:fillRect/>
          </a:stretch>
        </p:blipFill>
        <p:spPr>
          <a:xfrm>
            <a:off x="6902777" y="1295876"/>
            <a:ext cx="4186237" cy="2655109"/>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41191280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831DE-E2CF-BD4F-3270-E288030CA0D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E9E02E2-DB43-3B3A-A553-BC129EE8F241}"/>
              </a:ext>
            </a:extLst>
          </p:cNvPr>
          <p:cNvPicPr>
            <a:picLocks noChangeAspect="1"/>
          </p:cNvPicPr>
          <p:nvPr/>
        </p:nvPicPr>
        <p:blipFill>
          <a:blip r:embed="rId3">
            <a:extLst>
              <a:ext uri="{28A0092B-C50C-407E-A947-70E740481C1C}">
                <a14:useLocalDpi xmlns:a14="http://schemas.microsoft.com/office/drawing/2010/main" val="0"/>
              </a:ext>
            </a:extLst>
          </a:blip>
          <a:srcRect l="2182" r="2182"/>
          <a:stretch/>
        </p:blipFill>
        <p:spPr>
          <a:xfrm>
            <a:off x="4151468" y="0"/>
            <a:ext cx="729449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Content Placeholder 2">
            <a:extLst>
              <a:ext uri="{FF2B5EF4-FFF2-40B4-BE49-F238E27FC236}">
                <a16:creationId xmlns:a16="http://schemas.microsoft.com/office/drawing/2014/main" id="{FA4DF6FF-8AFA-4596-9044-6A1BEEFB75C5}"/>
              </a:ext>
            </a:extLst>
          </p:cNvPr>
          <p:cNvSpPr>
            <a:spLocks noGrp="1"/>
          </p:cNvSpPr>
          <p:nvPr>
            <p:ph idx="1"/>
          </p:nvPr>
        </p:nvSpPr>
        <p:spPr>
          <a:xfrm>
            <a:off x="272374" y="2412820"/>
            <a:ext cx="4192621" cy="2354093"/>
          </a:xfrm>
        </p:spPr>
        <p:txBody>
          <a:bodyPr>
            <a:normAutofit/>
          </a:bodyPr>
          <a:lstStyle/>
          <a:p>
            <a:r>
              <a:rPr lang="en-US" dirty="0">
                <a:ln>
                  <a:solidFill>
                    <a:schemeClr val="tx1"/>
                  </a:solidFill>
                </a:ln>
                <a:solidFill>
                  <a:srgbClr val="C00000"/>
                </a:solidFill>
              </a:rPr>
              <a:t>Fire Hazard Severity maps recognize areas of increased fire danger in California.</a:t>
            </a:r>
          </a:p>
          <a:p>
            <a:r>
              <a:rPr lang="en-US" dirty="0">
                <a:ln>
                  <a:solidFill>
                    <a:schemeClr val="tx1"/>
                  </a:solidFill>
                </a:ln>
                <a:solidFill>
                  <a:srgbClr val="C00000"/>
                </a:solidFill>
              </a:rPr>
              <a:t>CAL FIRE recently updated these maps, making them available to the public on their website.</a:t>
            </a:r>
          </a:p>
          <a:p>
            <a:pPr lvl="1"/>
            <a:r>
              <a:rPr lang="en-US" dirty="0">
                <a:ln>
                  <a:solidFill>
                    <a:schemeClr val="tx1"/>
                  </a:solidFill>
                </a:ln>
                <a:solidFill>
                  <a:srgbClr val="C00000"/>
                </a:solidFill>
                <a:hlinkClick r:id="rId4"/>
              </a:rPr>
              <a:t>www.Fire.CA.Gov</a:t>
            </a:r>
            <a:endParaRPr lang="en-US" dirty="0">
              <a:ln>
                <a:solidFill>
                  <a:schemeClr val="tx1"/>
                </a:solidFill>
              </a:ln>
              <a:solidFill>
                <a:srgbClr val="C00000"/>
              </a:solidFill>
            </a:endParaRPr>
          </a:p>
        </p:txBody>
      </p:sp>
      <p:cxnSp>
        <p:nvCxnSpPr>
          <p:cNvPr id="19" name="Straight Connector 18">
            <a:extLst>
              <a:ext uri="{FF2B5EF4-FFF2-40B4-BE49-F238E27FC236}">
                <a16:creationId xmlns:a16="http://schemas.microsoft.com/office/drawing/2014/main" id="{6085F69C-A37B-8898-ECAD-1B8C6016F4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6431CEA-E11C-200E-C25E-F7EF6D9ACD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195A486B-3D41-1CA0-E605-0533E0070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5">
            <a:extLst>
              <a:ext uri="{FF2B5EF4-FFF2-40B4-BE49-F238E27FC236}">
                <a16:creationId xmlns:a16="http://schemas.microsoft.com/office/drawing/2014/main" id="{BA6A17C6-BBBB-B7AB-9013-317AC7F1E4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4">
            <a:extLst>
              <a:ext uri="{FF2B5EF4-FFF2-40B4-BE49-F238E27FC236}">
                <a16:creationId xmlns:a16="http://schemas.microsoft.com/office/drawing/2014/main" id="{8F65A04E-3681-E1F5-5817-337E5B4EA3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7">
            <a:extLst>
              <a:ext uri="{FF2B5EF4-FFF2-40B4-BE49-F238E27FC236}">
                <a16:creationId xmlns:a16="http://schemas.microsoft.com/office/drawing/2014/main" id="{7F846A6B-CD63-6449-DD2A-7EB5D9B1D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8">
            <a:extLst>
              <a:ext uri="{FF2B5EF4-FFF2-40B4-BE49-F238E27FC236}">
                <a16:creationId xmlns:a16="http://schemas.microsoft.com/office/drawing/2014/main" id="{3E0717BB-EA7F-0128-D392-64D655E62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77875E41-2EBF-3B19-13F2-4684445D9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29">
            <a:extLst>
              <a:ext uri="{FF2B5EF4-FFF2-40B4-BE49-F238E27FC236}">
                <a16:creationId xmlns:a16="http://schemas.microsoft.com/office/drawing/2014/main" id="{CCB64619-2D1C-56DE-8928-25533350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70762051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A602C-4D86-C309-D28E-BF27214F809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F5D7057-621D-C395-CD08-4C48E0924FD9}"/>
              </a:ext>
            </a:extLst>
          </p:cNvPr>
          <p:cNvSpPr>
            <a:spLocks noGrp="1"/>
          </p:cNvSpPr>
          <p:nvPr>
            <p:ph type="title"/>
          </p:nvPr>
        </p:nvSpPr>
        <p:spPr>
          <a:xfrm>
            <a:off x="675746" y="591698"/>
            <a:ext cx="8596668" cy="1320800"/>
          </a:xfrm>
        </p:spPr>
        <p:txBody>
          <a:bodyPr/>
          <a:lstStyle/>
          <a:p>
            <a:r>
              <a:rPr lang="en-US" dirty="0"/>
              <a:t>FHSZ Resources</a:t>
            </a:r>
          </a:p>
        </p:txBody>
      </p:sp>
      <p:sp>
        <p:nvSpPr>
          <p:cNvPr id="12" name="Text Placeholder 11">
            <a:extLst>
              <a:ext uri="{FF2B5EF4-FFF2-40B4-BE49-F238E27FC236}">
                <a16:creationId xmlns:a16="http://schemas.microsoft.com/office/drawing/2014/main" id="{5271B85C-25D9-3187-2764-6FCEA3CE505A}"/>
              </a:ext>
            </a:extLst>
          </p:cNvPr>
          <p:cNvSpPr>
            <a:spLocks noGrp="1"/>
          </p:cNvSpPr>
          <p:nvPr>
            <p:ph type="body" idx="1"/>
          </p:nvPr>
        </p:nvSpPr>
        <p:spPr>
          <a:xfrm>
            <a:off x="782071" y="5471569"/>
            <a:ext cx="5087565" cy="546653"/>
          </a:xfrm>
        </p:spPr>
        <p:txBody>
          <a:bodyPr/>
          <a:lstStyle/>
          <a:p>
            <a:pPr algn="ctr"/>
            <a:r>
              <a:rPr lang="en-US" dirty="0">
                <a:ln>
                  <a:solidFill>
                    <a:srgbClr val="EB6743"/>
                  </a:solidFill>
                </a:ln>
                <a:hlinkClick r:id="rId3"/>
              </a:rPr>
              <a:t>FHSZ Website</a:t>
            </a:r>
            <a:r>
              <a:rPr lang="en-US" dirty="0"/>
              <a:t>	</a:t>
            </a:r>
          </a:p>
        </p:txBody>
      </p:sp>
      <p:sp>
        <p:nvSpPr>
          <p:cNvPr id="13" name="Text Placeholder 12">
            <a:extLst>
              <a:ext uri="{FF2B5EF4-FFF2-40B4-BE49-F238E27FC236}">
                <a16:creationId xmlns:a16="http://schemas.microsoft.com/office/drawing/2014/main" id="{01710F68-94D9-82E9-B80D-1DA029D838CE}"/>
              </a:ext>
            </a:extLst>
          </p:cNvPr>
          <p:cNvSpPr>
            <a:spLocks noGrp="1"/>
          </p:cNvSpPr>
          <p:nvPr>
            <p:ph type="body" sz="quarter" idx="3"/>
          </p:nvPr>
        </p:nvSpPr>
        <p:spPr>
          <a:xfrm>
            <a:off x="7076690" y="4641653"/>
            <a:ext cx="4185618" cy="576262"/>
          </a:xfrm>
          <a:noFill/>
          <a:ln>
            <a:noFill/>
          </a:ln>
        </p:spPr>
        <p:txBody>
          <a:bodyPr/>
          <a:lstStyle/>
          <a:p>
            <a:pPr algn="ctr"/>
            <a:r>
              <a:rPr lang="en-US" dirty="0">
                <a:ln>
                  <a:solidFill>
                    <a:schemeClr val="tx1"/>
                  </a:solidFill>
                </a:ln>
                <a:solidFill>
                  <a:srgbClr val="EB6743"/>
                </a:solidFill>
                <a:hlinkClick r:id="rId4"/>
              </a:rPr>
              <a:t>Interactive FHSZ Map</a:t>
            </a:r>
          </a:p>
          <a:p>
            <a:pPr algn="ctr"/>
            <a:endParaRPr lang="en-US" dirty="0">
              <a:hlinkClick r:id="rId4"/>
            </a:endParaRPr>
          </a:p>
        </p:txBody>
      </p:sp>
      <p:sp>
        <p:nvSpPr>
          <p:cNvPr id="17" name="Rectangle 16">
            <a:extLst>
              <a:ext uri="{FF2B5EF4-FFF2-40B4-BE49-F238E27FC236}">
                <a16:creationId xmlns:a16="http://schemas.microsoft.com/office/drawing/2014/main" id="{DD3A14C4-3DB6-9EFB-8972-5B8B1325E236}"/>
              </a:ext>
            </a:extLst>
          </p:cNvPr>
          <p:cNvSpPr/>
          <p:nvPr/>
        </p:nvSpPr>
        <p:spPr>
          <a:xfrm>
            <a:off x="1078992" y="2304288"/>
            <a:ext cx="4517136" cy="324612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220A252-622F-85AD-3360-3DA415AD77AE}"/>
              </a:ext>
            </a:extLst>
          </p:cNvPr>
          <p:cNvPicPr>
            <a:picLocks noChangeAspect="1"/>
          </p:cNvPicPr>
          <p:nvPr/>
        </p:nvPicPr>
        <p:blipFill>
          <a:blip r:embed="rId5"/>
          <a:stretch>
            <a:fillRect/>
          </a:stretch>
        </p:blipFill>
        <p:spPr>
          <a:xfrm>
            <a:off x="1233046" y="2474102"/>
            <a:ext cx="4185617" cy="2903932"/>
          </a:xfrm>
          <a:prstGeom prst="rect">
            <a:avLst/>
          </a:prstGeom>
        </p:spPr>
      </p:pic>
      <p:sp>
        <p:nvSpPr>
          <p:cNvPr id="18" name="Rectangle 17">
            <a:extLst>
              <a:ext uri="{FF2B5EF4-FFF2-40B4-BE49-F238E27FC236}">
                <a16:creationId xmlns:a16="http://schemas.microsoft.com/office/drawing/2014/main" id="{C6E2E631-2437-291F-BB45-25AC8387D223}"/>
              </a:ext>
            </a:extLst>
          </p:cNvPr>
          <p:cNvSpPr/>
          <p:nvPr/>
        </p:nvSpPr>
        <p:spPr>
          <a:xfrm>
            <a:off x="6322366" y="1161288"/>
            <a:ext cx="5701994" cy="295351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6876E95-A1CC-BE29-3153-8E69B19A4D66}"/>
              </a:ext>
            </a:extLst>
          </p:cNvPr>
          <p:cNvPicPr>
            <a:picLocks noChangeAspect="1"/>
          </p:cNvPicPr>
          <p:nvPr/>
        </p:nvPicPr>
        <p:blipFill>
          <a:blip r:embed="rId6"/>
          <a:stretch>
            <a:fillRect/>
          </a:stretch>
        </p:blipFill>
        <p:spPr>
          <a:xfrm>
            <a:off x="6483451" y="1289121"/>
            <a:ext cx="5372096" cy="2655109"/>
          </a:xfrm>
          <a:prstGeom prst="rect">
            <a:avLst/>
          </a:prstGeom>
        </p:spPr>
      </p:pic>
    </p:spTree>
    <p:extLst>
      <p:ext uri="{BB962C8B-B14F-4D97-AF65-F5344CB8AC3E}">
        <p14:creationId xmlns:p14="http://schemas.microsoft.com/office/powerpoint/2010/main" val="246657328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577B0-8BF0-844D-E807-CA7954C1E6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A32CE8-6AC8-240E-F118-9C4BA8613816}"/>
              </a:ext>
            </a:extLst>
          </p:cNvPr>
          <p:cNvSpPr>
            <a:spLocks noGrp="1"/>
          </p:cNvSpPr>
          <p:nvPr>
            <p:ph type="ctrTitle"/>
          </p:nvPr>
        </p:nvSpPr>
        <p:spPr>
          <a:xfrm>
            <a:off x="301752" y="2395428"/>
            <a:ext cx="9162287" cy="1646302"/>
          </a:xfrm>
        </p:spPr>
        <p:txBody>
          <a:bodyPr/>
          <a:lstStyle/>
          <a:p>
            <a:r>
              <a:rPr lang="en-US" dirty="0"/>
              <a:t>Ignition Resistant ZONE 0</a:t>
            </a:r>
          </a:p>
        </p:txBody>
      </p:sp>
      <p:sp>
        <p:nvSpPr>
          <p:cNvPr id="3" name="Subtitle 2">
            <a:extLst>
              <a:ext uri="{FF2B5EF4-FFF2-40B4-BE49-F238E27FC236}">
                <a16:creationId xmlns:a16="http://schemas.microsoft.com/office/drawing/2014/main" id="{90F0A4E1-F956-AA67-EE2F-1D951EB94F80}"/>
              </a:ext>
            </a:extLst>
          </p:cNvPr>
          <p:cNvSpPr>
            <a:spLocks noGrp="1"/>
          </p:cNvSpPr>
          <p:nvPr>
            <p:ph type="subTitle" idx="1"/>
          </p:nvPr>
        </p:nvSpPr>
        <p:spPr/>
        <p:txBody>
          <a:bodyPr/>
          <a:lstStyle/>
          <a:p>
            <a:r>
              <a:rPr lang="en-US"/>
              <a:t>Information and statistics</a:t>
            </a:r>
          </a:p>
        </p:txBody>
      </p:sp>
      <p:pic>
        <p:nvPicPr>
          <p:cNvPr id="5" name="Picture 4" descr="A picture containing text, dish, soup&#10;&#10;AI-generated content may be incorrect.">
            <a:extLst>
              <a:ext uri="{FF2B5EF4-FFF2-40B4-BE49-F238E27FC236}">
                <a16:creationId xmlns:a16="http://schemas.microsoft.com/office/drawing/2014/main" id="{571949B9-1041-A1B0-38E0-EA990FC784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8476" y="5238717"/>
            <a:ext cx="1021960" cy="1371666"/>
          </a:xfrm>
          <a:prstGeom prst="rect">
            <a:avLst/>
          </a:prstGeom>
        </p:spPr>
      </p:pic>
    </p:spTree>
    <p:extLst>
      <p:ext uri="{BB962C8B-B14F-4D97-AF65-F5344CB8AC3E}">
        <p14:creationId xmlns:p14="http://schemas.microsoft.com/office/powerpoint/2010/main" val="267503822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BDBC5D-17A2-7BCA-23CA-A6A1264329CE}"/>
              </a:ext>
            </a:extLst>
          </p:cNvPr>
          <p:cNvPicPr>
            <a:picLocks noChangeAspect="1"/>
          </p:cNvPicPr>
          <p:nvPr/>
        </p:nvPicPr>
        <p:blipFill>
          <a:blip r:embed="rId3">
            <a:extLst>
              <a:ext uri="{28A0092B-C50C-407E-A947-70E740481C1C}">
                <a14:useLocalDpi xmlns:a14="http://schemas.microsoft.com/office/drawing/2010/main" val="0"/>
              </a:ext>
            </a:extLst>
          </a:blip>
          <a:srcRect l="14483" r="14483"/>
          <a:stretch/>
        </p:blipFill>
        <p:spPr>
          <a:xfrm>
            <a:off x="3641329" y="-8467"/>
            <a:ext cx="729449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Content Placeholder 2">
            <a:extLst>
              <a:ext uri="{FF2B5EF4-FFF2-40B4-BE49-F238E27FC236}">
                <a16:creationId xmlns:a16="http://schemas.microsoft.com/office/drawing/2014/main" id="{F489574C-8338-3DD1-4206-C47D5882F166}"/>
              </a:ext>
            </a:extLst>
          </p:cNvPr>
          <p:cNvSpPr>
            <a:spLocks noGrp="1"/>
          </p:cNvSpPr>
          <p:nvPr>
            <p:ph idx="1"/>
          </p:nvPr>
        </p:nvSpPr>
        <p:spPr>
          <a:xfrm>
            <a:off x="272374" y="2412820"/>
            <a:ext cx="4192621" cy="2354093"/>
          </a:xfrm>
        </p:spPr>
        <p:txBody>
          <a:bodyPr>
            <a:normAutofit/>
          </a:bodyPr>
          <a:lstStyle/>
          <a:p>
            <a:r>
              <a:rPr lang="en-US" dirty="0">
                <a:ln>
                  <a:solidFill>
                    <a:schemeClr val="tx1"/>
                  </a:solidFill>
                </a:ln>
                <a:solidFill>
                  <a:srgbClr val="C00000"/>
                </a:solidFill>
              </a:rPr>
              <a:t>Zone 0 is a critical component of structure defense and, when coupled with Zones 1 and Zone 2,  is essential to defensible space.</a:t>
            </a:r>
          </a:p>
        </p:txBody>
      </p:sp>
      <p:cxnSp>
        <p:nvCxnSpPr>
          <p:cNvPr id="19" name="Straight Connector 1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1551967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5" name="Rectangle 24">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itle 6">
            <a:extLst>
              <a:ext uri="{FF2B5EF4-FFF2-40B4-BE49-F238E27FC236}">
                <a16:creationId xmlns:a16="http://schemas.microsoft.com/office/drawing/2014/main" id="{47D62378-C616-1264-3ABB-E8C668EFCF05}"/>
              </a:ext>
            </a:extLst>
          </p:cNvPr>
          <p:cNvSpPr>
            <a:spLocks noGrp="1"/>
          </p:cNvSpPr>
          <p:nvPr>
            <p:ph type="title"/>
          </p:nvPr>
        </p:nvSpPr>
        <p:spPr>
          <a:xfrm>
            <a:off x="285566" y="643467"/>
            <a:ext cx="5468251" cy="1375608"/>
          </a:xfrm>
        </p:spPr>
        <p:txBody>
          <a:bodyPr vert="horz" lIns="91440" tIns="45720" rIns="91440" bIns="45720" rtlCol="0" anchor="ctr">
            <a:normAutofit/>
          </a:bodyPr>
          <a:lstStyle/>
          <a:p>
            <a:pPr>
              <a:lnSpc>
                <a:spcPct val="90000"/>
              </a:lnSpc>
            </a:pPr>
            <a:r>
              <a:rPr lang="en-US" sz="3100">
                <a:solidFill>
                  <a:schemeClr val="bg1"/>
                </a:solidFill>
              </a:rPr>
              <a:t>Zone 0: 5-ft non-combustible Buffer</a:t>
            </a:r>
          </a:p>
        </p:txBody>
      </p:sp>
      <p:sp>
        <p:nvSpPr>
          <p:cNvPr id="8" name="Text Placeholder 7">
            <a:extLst>
              <a:ext uri="{FF2B5EF4-FFF2-40B4-BE49-F238E27FC236}">
                <a16:creationId xmlns:a16="http://schemas.microsoft.com/office/drawing/2014/main" id="{85D07450-1D57-8525-A32D-7B8040BCB72E}"/>
              </a:ext>
            </a:extLst>
          </p:cNvPr>
          <p:cNvSpPr>
            <a:spLocks noGrp="1"/>
          </p:cNvSpPr>
          <p:nvPr>
            <p:ph type="body" sz="half" idx="2"/>
          </p:nvPr>
        </p:nvSpPr>
        <p:spPr>
          <a:xfrm>
            <a:off x="673754" y="2160590"/>
            <a:ext cx="3973943" cy="3440110"/>
          </a:xfrm>
        </p:spPr>
        <p:txBody>
          <a:bodyPr vert="horz" lIns="91440" tIns="45720" rIns="91440" bIns="45720" rtlCol="0">
            <a:normAutofit/>
          </a:bodyPr>
          <a:lstStyle/>
          <a:p>
            <a:pPr marL="285750" indent="-285750">
              <a:buFont typeface="Wingdings 3" charset="2"/>
              <a:buChar char=""/>
            </a:pPr>
            <a:r>
              <a:rPr lang="en-US" sz="2000">
                <a:solidFill>
                  <a:schemeClr val="bg1"/>
                </a:solidFill>
              </a:rPr>
              <a:t>Remove all vegetation, including overhanging branches</a:t>
            </a:r>
          </a:p>
          <a:p>
            <a:pPr marL="285750" indent="-285750">
              <a:buFont typeface="Wingdings 3" charset="2"/>
              <a:buChar char=""/>
            </a:pPr>
            <a:r>
              <a:rPr lang="en-US" sz="2000">
                <a:solidFill>
                  <a:schemeClr val="bg1"/>
                </a:solidFill>
              </a:rPr>
              <a:t>Remove wood mulch</a:t>
            </a:r>
          </a:p>
          <a:p>
            <a:pPr marL="285750" indent="-285750">
              <a:buFont typeface="Wingdings 3" charset="2"/>
              <a:buChar char=""/>
            </a:pPr>
            <a:r>
              <a:rPr lang="en-US" sz="2000">
                <a:solidFill>
                  <a:schemeClr val="bg1"/>
                </a:solidFill>
              </a:rPr>
              <a:t>Remove combustible fences</a:t>
            </a:r>
          </a:p>
          <a:p>
            <a:pPr marL="285750" indent="-285750">
              <a:buFont typeface="Wingdings 3" charset="2"/>
              <a:buChar char=""/>
            </a:pPr>
            <a:r>
              <a:rPr lang="en-US" sz="2000">
                <a:solidFill>
                  <a:schemeClr val="bg1"/>
                </a:solidFill>
              </a:rPr>
              <a:t>Replace with rock, pavers, or stepping stones.</a:t>
            </a:r>
          </a:p>
        </p:txBody>
      </p:sp>
      <p:pic>
        <p:nvPicPr>
          <p:cNvPr id="6" name="Picture Placeholder 5">
            <a:extLst>
              <a:ext uri="{FF2B5EF4-FFF2-40B4-BE49-F238E27FC236}">
                <a16:creationId xmlns:a16="http://schemas.microsoft.com/office/drawing/2014/main" id="{D3846B54-5619-98D4-1F57-F02F12EAB9B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882597" y="963668"/>
            <a:ext cx="5762678" cy="4922195"/>
          </a:xfrm>
          <a:prstGeom prst="rect">
            <a:avLst/>
          </a:prstGeom>
          <a:ln w="228600" cap="sq" cmpd="thickThin">
            <a:solidFill>
              <a:srgbClr val="000000"/>
            </a:solidFill>
            <a:prstDash val="solid"/>
            <a:miter lim="800000"/>
          </a:ln>
          <a:effectLst>
            <a:innerShdw blurRad="76200">
              <a:srgbClr val="000000"/>
            </a:innerShdw>
          </a:effectLst>
        </p:spPr>
      </p:pic>
      <p:sp>
        <p:nvSpPr>
          <p:cNvPr id="31" name="Isosceles Triangle 30">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10395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9" name="Straight Connector 38">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Isosceles Triangle 42">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Isosceles Triangle 46">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Isosceles Triangle 47">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9" name="Picture 8">
            <a:extLst>
              <a:ext uri="{FF2B5EF4-FFF2-40B4-BE49-F238E27FC236}">
                <a16:creationId xmlns:a16="http://schemas.microsoft.com/office/drawing/2014/main" id="{5F460EB6-31A8-8254-DD07-A20E808E1A06}"/>
              </a:ext>
            </a:extLst>
          </p:cNvPr>
          <p:cNvPicPr>
            <a:picLocks noChangeAspect="1"/>
          </p:cNvPicPr>
          <p:nvPr/>
        </p:nvPicPr>
        <p:blipFill>
          <a:blip r:embed="rId3"/>
          <a:srcRect l="15179" t="-123" r="40571" b="123"/>
          <a:stretch/>
        </p:blipFill>
        <p:spPr>
          <a:xfrm>
            <a:off x="37115" y="-8468"/>
            <a:ext cx="5394940" cy="6866467"/>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50" name="Isosceles Triangle 4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2" name="TextBox 7">
            <a:extLst>
              <a:ext uri="{FF2B5EF4-FFF2-40B4-BE49-F238E27FC236}">
                <a16:creationId xmlns:a16="http://schemas.microsoft.com/office/drawing/2014/main" id="{58333E83-6B88-B51A-A006-FC510CADC0A2}"/>
              </a:ext>
            </a:extLst>
          </p:cNvPr>
          <p:cNvGraphicFramePr/>
          <p:nvPr/>
        </p:nvGraphicFramePr>
        <p:xfrm>
          <a:off x="5435229" y="1868939"/>
          <a:ext cx="5529773" cy="33549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051C68E0-6DA8-3EC5-9832-A969A5B6736A}"/>
              </a:ext>
            </a:extLst>
          </p:cNvPr>
          <p:cNvSpPr txBox="1"/>
          <p:nvPr/>
        </p:nvSpPr>
        <p:spPr>
          <a:xfrm>
            <a:off x="485245" y="6172200"/>
            <a:ext cx="2153538" cy="369332"/>
          </a:xfrm>
          <a:prstGeom prst="rect">
            <a:avLst/>
          </a:prstGeom>
          <a:noFill/>
        </p:spPr>
        <p:txBody>
          <a:bodyPr wrap="none" rtlCol="0">
            <a:spAutoFit/>
          </a:bodyPr>
          <a:lstStyle/>
          <a:p>
            <a:r>
              <a:rPr lang="en-US"/>
              <a:t>Photo Credit - IBHS</a:t>
            </a:r>
          </a:p>
        </p:txBody>
      </p:sp>
    </p:spTree>
    <p:extLst>
      <p:ext uri="{BB962C8B-B14F-4D97-AF65-F5344CB8AC3E}">
        <p14:creationId xmlns:p14="http://schemas.microsoft.com/office/powerpoint/2010/main" val="25107562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84BC94C3-6F64-4CF2-A3D7-1DFF49851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41E0229-52A4-0584-A30B-35036FCF1305}"/>
              </a:ext>
            </a:extLst>
          </p:cNvPr>
          <p:cNvPicPr>
            <a:picLocks noChangeAspect="1"/>
          </p:cNvPicPr>
          <p:nvPr/>
        </p:nvPicPr>
        <p:blipFill>
          <a:blip r:embed="rId3"/>
          <a:srcRect l="33958" t="2" r="5312" b="-1"/>
          <a:stretch/>
        </p:blipFill>
        <p:spPr>
          <a:xfrm>
            <a:off x="354270" y="643467"/>
            <a:ext cx="5988164" cy="5571066"/>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EEB2D53E-D9FE-F704-04BB-42F20B431CDB}"/>
              </a:ext>
            </a:extLst>
          </p:cNvPr>
          <p:cNvPicPr>
            <a:picLocks noChangeAspect="1"/>
          </p:cNvPicPr>
          <p:nvPr/>
        </p:nvPicPr>
        <p:blipFill>
          <a:blip r:embed="rId4"/>
          <a:srcRect l="-117" t="1" r="56831" b="-2"/>
          <a:stretch/>
        </p:blipFill>
        <p:spPr>
          <a:xfrm>
            <a:off x="6706945" y="643467"/>
            <a:ext cx="5130785" cy="5571066"/>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0999753D-86D6-6325-00C4-D0C0893854F3}"/>
              </a:ext>
            </a:extLst>
          </p:cNvPr>
          <p:cNvSpPr/>
          <p:nvPr/>
        </p:nvSpPr>
        <p:spPr>
          <a:xfrm>
            <a:off x="7198468" y="643467"/>
            <a:ext cx="3511685" cy="537795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5789B2B-1949-7E23-4884-8219C7E97BE0}"/>
              </a:ext>
            </a:extLst>
          </p:cNvPr>
          <p:cNvSpPr txBox="1"/>
          <p:nvPr/>
        </p:nvSpPr>
        <p:spPr>
          <a:xfrm>
            <a:off x="1892808" y="5859014"/>
            <a:ext cx="2153538" cy="369332"/>
          </a:xfrm>
          <a:prstGeom prst="rect">
            <a:avLst/>
          </a:prstGeom>
          <a:noFill/>
        </p:spPr>
        <p:txBody>
          <a:bodyPr wrap="none" rtlCol="0">
            <a:spAutoFit/>
          </a:bodyPr>
          <a:lstStyle/>
          <a:p>
            <a:r>
              <a:rPr lang="en-US"/>
              <a:t>Photo Credit - IBHS</a:t>
            </a:r>
          </a:p>
        </p:txBody>
      </p:sp>
    </p:spTree>
    <p:extLst>
      <p:ext uri="{BB962C8B-B14F-4D97-AF65-F5344CB8AC3E}">
        <p14:creationId xmlns:p14="http://schemas.microsoft.com/office/powerpoint/2010/main" val="7887050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0" name="Rectangle 1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D8CB92F-E096-A8C9-8307-0C5CBAE40A33}"/>
              </a:ext>
            </a:extLst>
          </p:cNvPr>
          <p:cNvPicPr>
            <a:picLocks noChangeAspect="1"/>
          </p:cNvPicPr>
          <p:nvPr/>
        </p:nvPicPr>
        <p:blipFill>
          <a:blip r:embed="rId3"/>
          <a:stretch>
            <a:fillRect/>
          </a:stretch>
        </p:blipFill>
        <p:spPr>
          <a:xfrm>
            <a:off x="859914" y="1485121"/>
            <a:ext cx="10398789" cy="4887431"/>
          </a:xfrm>
          <a:prstGeom prst="rect">
            <a:avLst/>
          </a:prstGeom>
        </p:spPr>
      </p:pic>
      <p:sp>
        <p:nvSpPr>
          <p:cNvPr id="3" name="TextBox 2">
            <a:extLst>
              <a:ext uri="{FF2B5EF4-FFF2-40B4-BE49-F238E27FC236}">
                <a16:creationId xmlns:a16="http://schemas.microsoft.com/office/drawing/2014/main" id="{433E13CF-69CE-5CDB-A2E8-86278C967BAD}"/>
              </a:ext>
            </a:extLst>
          </p:cNvPr>
          <p:cNvSpPr txBox="1"/>
          <p:nvPr/>
        </p:nvSpPr>
        <p:spPr>
          <a:xfrm>
            <a:off x="859914" y="613259"/>
            <a:ext cx="6351419" cy="369332"/>
          </a:xfrm>
          <a:prstGeom prst="rect">
            <a:avLst/>
          </a:prstGeom>
          <a:noFill/>
        </p:spPr>
        <p:txBody>
          <a:bodyPr wrap="none" rtlCol="0">
            <a:spAutoFit/>
          </a:bodyPr>
          <a:lstStyle/>
          <a:p>
            <a:r>
              <a:rPr lang="en-US"/>
              <a:t>Damage Inspection Data: Construction feature vulnerability</a:t>
            </a:r>
          </a:p>
        </p:txBody>
      </p:sp>
      <p:sp>
        <p:nvSpPr>
          <p:cNvPr id="4" name="Rectangle: Rounded Corners 3">
            <a:extLst>
              <a:ext uri="{FF2B5EF4-FFF2-40B4-BE49-F238E27FC236}">
                <a16:creationId xmlns:a16="http://schemas.microsoft.com/office/drawing/2014/main" id="{20A0C81C-88A3-CA37-28E3-7F1104D1BCDD}"/>
              </a:ext>
            </a:extLst>
          </p:cNvPr>
          <p:cNvSpPr/>
          <p:nvPr/>
        </p:nvSpPr>
        <p:spPr>
          <a:xfrm>
            <a:off x="5943600" y="1485121"/>
            <a:ext cx="1007831" cy="4638588"/>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689473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Face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1957f3e5-1a85-4563-b8ce-ced96ace058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ADFC4F675B074BBE72E019B4C6E56D" ma:contentTypeVersion="18" ma:contentTypeDescription="Create a new document." ma:contentTypeScope="" ma:versionID="e84a8b93477081625f641896bf08a321">
  <xsd:schema xmlns:xsd="http://www.w3.org/2001/XMLSchema" xmlns:xs="http://www.w3.org/2001/XMLSchema" xmlns:p="http://schemas.microsoft.com/office/2006/metadata/properties" xmlns:ns1="http://schemas.microsoft.com/sharepoint/v3" xmlns:ns3="4e0783b1-4992-4595-bb5e-887b764a60be" xmlns:ns4="1957f3e5-1a85-4563-b8ce-ced96ace0586" targetNamespace="http://schemas.microsoft.com/office/2006/metadata/properties" ma:root="true" ma:fieldsID="9b8691a34226c754ebcc6f7dfb748b45" ns1:_="" ns3:_="" ns4:_="">
    <xsd:import namespace="http://schemas.microsoft.com/sharepoint/v3"/>
    <xsd:import namespace="4e0783b1-4992-4595-bb5e-887b764a60be"/>
    <xsd:import namespace="1957f3e5-1a85-4563-b8ce-ced96ace058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LengthInSeconds" minOccurs="0"/>
                <xsd:element ref="ns4:_activity" minOccurs="0"/>
                <xsd:element ref="ns1:_ip_UnifiedCompliancePolicyProperties" minOccurs="0"/>
                <xsd:element ref="ns1:_ip_UnifiedCompliancePolicyUIAction"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0783b1-4992-4595-bb5e-887b764a60b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57f3e5-1a85-4563-b8ce-ced96ace058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FEB64A-E559-4580-AA50-5873256DC051}">
  <ds:schemaRefs>
    <ds:schemaRef ds:uri="http://schemas.openxmlformats.org/package/2006/metadata/core-properties"/>
    <ds:schemaRef ds:uri="http://purl.org/dc/terms/"/>
    <ds:schemaRef ds:uri="4e0783b1-4992-4595-bb5e-887b764a60be"/>
    <ds:schemaRef ds:uri="http://schemas.microsoft.com/sharepoint/v3"/>
    <ds:schemaRef ds:uri="1957f3e5-1a85-4563-b8ce-ced96ace0586"/>
    <ds:schemaRef ds:uri="http://schemas.microsoft.com/office/2006/documentManagement/types"/>
    <ds:schemaRef ds:uri="http://schemas.microsoft.com/office/2006/metadata/properties"/>
    <ds:schemaRef ds:uri="http://purl.org/dc/elements/1.1/"/>
    <ds:schemaRef ds:uri="http://purl.org/dc/dcmitype/"/>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54A9A861-8B13-4CB6-B048-6BB4A9D41324}">
  <ds:schemaRefs>
    <ds:schemaRef ds:uri="http://schemas.microsoft.com/sharepoint/v3/contenttype/forms"/>
  </ds:schemaRefs>
</ds:datastoreItem>
</file>

<file path=customXml/itemProps3.xml><?xml version="1.0" encoding="utf-8"?>
<ds:datastoreItem xmlns:ds="http://schemas.openxmlformats.org/officeDocument/2006/customXml" ds:itemID="{49238848-B9BD-4FDB-B0CE-BCC8C8C0FFBA}">
  <ds:schemaRefs>
    <ds:schemaRef ds:uri="1957f3e5-1a85-4563-b8ce-ced96ace0586"/>
    <ds:schemaRef ds:uri="4e0783b1-4992-4595-bb5e-887b764a60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623</Words>
  <Application>Microsoft Office PowerPoint</Application>
  <PresentationFormat>Widescreen</PresentationFormat>
  <Paragraphs>55</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Arial</vt:lpstr>
      <vt:lpstr>Calibri</vt:lpstr>
      <vt:lpstr>Trebuchet MS</vt:lpstr>
      <vt:lpstr>Wingdings 3</vt:lpstr>
      <vt:lpstr>Facet</vt:lpstr>
      <vt:lpstr>Fire Hazard Severity Zones</vt:lpstr>
      <vt:lpstr>PowerPoint Presentation</vt:lpstr>
      <vt:lpstr>FHSZ Resources</vt:lpstr>
      <vt:lpstr>Ignition Resistant ZONE 0</vt:lpstr>
      <vt:lpstr>PowerPoint Presentation</vt:lpstr>
      <vt:lpstr>Zone 0: 5-ft non-combustible Buffer</vt:lpstr>
      <vt:lpstr>PowerPoint Presentation</vt:lpstr>
      <vt:lpstr>PowerPoint Presentation</vt:lpstr>
      <vt:lpstr>PowerPoint Presentation</vt:lpstr>
      <vt:lpstr>PowerPoint Presentation</vt:lpstr>
      <vt:lpstr>Zone 0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Curtis, Melissa@CALFIRE</dc:creator>
  <cp:lastModifiedBy>Morgan, John@CALFIRE</cp:lastModifiedBy>
  <cp:revision>1</cp:revision>
  <dcterms:created xsi:type="dcterms:W3CDTF">2025-05-08T21:45:43Z</dcterms:created>
  <dcterms:modified xsi:type="dcterms:W3CDTF">2025-05-09T15:52:31Z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0x01010064ADFC4F675B074BBE72E019B4C6E56D</vt:lpwstr>
  </property>
</Properties>
</file>