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" initials="N" lastIdx="1" clrIdx="0">
    <p:extLst>
      <p:ext uri="{19B8F6BF-5375-455C-9EA6-DF929625EA0E}">
        <p15:presenceInfo xmlns:p15="http://schemas.microsoft.com/office/powerpoint/2012/main" userId="Nic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24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626A-F1E4-4642-A3FB-99F80B308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144CB-4EEE-8149-A539-15E09054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44F99-3345-344C-AAB4-5F73EE76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FFF57-BAAC-C64F-B42C-70A433CA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45D7B-7CCF-FB49-BB77-B1B29FDA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1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29AF-11E1-E944-805E-646FA66A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C3259-C886-1F46-B9FB-C635F1DEE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2212E-EAC4-7F4F-A02A-CEC4F922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D2A8F-702F-2B4E-A7F1-3D16CD70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0DC02-8A1B-D845-9AEC-27F61D1D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1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FB2699-B1BD-234B-BC86-C336762E5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05C8A-35FC-324F-B01E-FBEE81E7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C934-5F49-514D-898B-521CE72D5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FFD47-9AAE-D64E-B9F2-0C9B60C8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82C2D-8E35-5E47-8623-B68DC299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3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D539-EAB0-E248-B583-E8CC0CB7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D1DE8-2AC1-2D4F-8941-FDCAD5D65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5A8F9-BB61-1D46-B53C-C34C881C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D06C8-9568-2243-AEA6-F53A1BAC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428F1-7E6A-544C-992E-C1541272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2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4401-7E25-424F-9A8E-D5867CBD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F1C8C-13E7-DB4F-B536-1A51DD48D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1B13E-5007-0649-A9DA-3DA664EA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42E25-5DCD-2C45-AC5E-627A2D6D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E0F30-6803-5844-ACF9-7B8CD94A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4CEC-00C3-A74C-96C4-FF37939A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515DF-3ABB-7E45-8D36-950BAF55A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A1686-B6DD-C448-97B0-2A4E289B3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32E20-A804-0148-9F32-469828A1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016DE-57C1-F14E-96CC-3D4B2DB1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1414F-C419-3A47-9B1F-CD4641B9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1D79-B6DB-B94F-A645-7B23A473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BCC64-B2E7-4743-876B-6F63E9AE4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3FF88-120C-7644-BFD5-A10005C7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62130-F8AC-9D4D-AE72-54690D5BA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3B2A4-372A-0C4F-AB08-6648A9466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222F3-0DBC-2A43-9983-6C687A69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C1C00-9CA5-6A49-8D8F-BD4072F0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6D20C-76ED-D44B-AF11-4FE851F2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FF17-CF3A-CF49-94C5-2FE7722D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0396B-96D0-444A-92DA-00B6EF16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255E6-738D-5645-862D-8A4AB872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E3806-BEEA-3E49-8DDD-58132BEE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8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C6A5C-C19C-E345-A5CB-69F56415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54E37-4213-4548-A95F-31437660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C26CF-6D00-F746-A7F6-DDC9AF89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7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EF80-AB2B-844A-98BB-BBFF2187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9CEBC-A9E2-E142-85F2-3C73040EB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6C744-0B1D-F445-A91B-B5A9873E9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9D35D-FF87-B44F-BAB6-A0D5FD4B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5D503-59B7-FA47-A0C7-C734B2AF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20496-4DCF-504C-BD37-9F888526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8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2119-75D5-064D-BED4-326982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05F5B-C711-764E-98AE-7047F19D5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BB748-3C44-984F-9CC7-21A267AE3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9C3E6-F945-C944-B874-9F8E721B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302A8-31EB-9544-906E-8B136960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652A8-B723-7342-BC91-8BDC0F7F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2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23ACC-EDD0-B84B-A6E2-A6632C7E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1DA82-386C-9F4F-86DD-E005A2F51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B669-3D14-3E4B-8919-DC0216E50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5251-2453-3740-BBD7-4BA16CABFCA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D1F1D-8B27-4149-AF3F-8871864F6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10C7-1B06-BB43-A9B2-6EA720AAA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7017E-5B88-C947-BE70-CA61AB51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1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aliforniasaf.org/" TargetMode="External"/><Relationship Id="rId2" Type="http://schemas.openxmlformats.org/officeDocument/2006/relationships/hyperlink" Target="mailto:NicholasLDennis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630E68-A76E-8648-A663-6A4FC335B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466" y="4637986"/>
            <a:ext cx="2417826" cy="2195301"/>
          </a:xfrm>
          <a:prstGeom prst="rect">
            <a:avLst/>
          </a:prstGeom>
          <a:blipFill dpi="0" rotWithShape="1">
            <a:blip r:embed="rId2">
              <a:alphaModFix amt="59000"/>
            </a:blip>
            <a:srcRect/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8D7B0-9806-6144-8C14-3BD56B3F5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California Society of American Foresters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CF505-BEF6-5B41-96F7-6AA8D904C0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Position on California’s Wildfire Emergency</a:t>
            </a:r>
          </a:p>
          <a:p>
            <a:r>
              <a:rPr lang="en-US" dirty="0"/>
              <a:t>Presentation to California Board of Forestry and Fire Protection</a:t>
            </a:r>
          </a:p>
          <a:p>
            <a:r>
              <a:rPr lang="en-US" dirty="0"/>
              <a:t>August 21, 2019</a:t>
            </a:r>
          </a:p>
          <a:p>
            <a:r>
              <a:rPr lang="en-US" dirty="0"/>
              <a:t>Nicholas Dennis, Ph.D., RPF – Principal Author</a:t>
            </a:r>
          </a:p>
        </p:txBody>
      </p:sp>
    </p:spTree>
    <p:extLst>
      <p:ext uri="{BB962C8B-B14F-4D97-AF65-F5344CB8AC3E}">
        <p14:creationId xmlns:p14="http://schemas.microsoft.com/office/powerpoint/2010/main" val="163894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794E0-BF86-EC42-9493-ACEF6D61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320" y="5184877"/>
            <a:ext cx="1713903" cy="1556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004DD-F25B-1C44-B768-17654F80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4290 Inspections and Local Hazardous Vegetation Ordinances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6458-DE8E-B84C-AB76-2CE78623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Residential inspections conducted pursuant to Section 4290 by </a:t>
            </a:r>
            <a:r>
              <a:rPr lang="en-US" b="1" dirty="0" err="1"/>
              <a:t>CalFire</a:t>
            </a:r>
            <a:r>
              <a:rPr lang="en-US" b="1" dirty="0"/>
              <a:t> and its sister agencies</a:t>
            </a:r>
            <a:r>
              <a:rPr lang="en-US" dirty="0"/>
              <a:t> are a sound means of reducing fire hazards in WUI areas</a:t>
            </a:r>
          </a:p>
          <a:p>
            <a:pPr marL="0" indent="0">
              <a:buNone/>
            </a:pPr>
            <a:r>
              <a:rPr lang="en-US" b="1" dirty="0"/>
              <a:t>We must increase the rigor of all aspects of the inspection process</a:t>
            </a:r>
            <a:r>
              <a:rPr lang="en-US" dirty="0"/>
              <a:t>, including better training of inspectors, better record keeping, better follow-up of non-conformance items, and more aggressive prosecution of persistent non-conformance items</a:t>
            </a:r>
          </a:p>
          <a:p>
            <a:pPr marL="0" indent="0">
              <a:buNone/>
            </a:pPr>
            <a:r>
              <a:rPr lang="en-US" b="1" dirty="0"/>
              <a:t>Local hazardous vegetation ordinances may be needed</a:t>
            </a:r>
            <a:r>
              <a:rPr lang="en-US" dirty="0"/>
              <a:t> to compel WUI landowners to implement fuel treatments needed to reduce wildfire risks throughout the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794E0-BF86-EC42-9493-ACEF6D61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320" y="5134707"/>
            <a:ext cx="1769158" cy="1606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004DD-F25B-1C44-B768-17654F80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Increasing Power of Insurance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6458-DE8E-B84C-AB76-2CE78623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insurance industry is becoming an increasingly powerful force in determining which WUI parcels and subdivisions remain inhabited</a:t>
            </a:r>
            <a:endParaRPr lang="en-US" dirty="0"/>
          </a:p>
          <a:p>
            <a:pPr lvl="0"/>
            <a:r>
              <a:rPr lang="en-US" dirty="0"/>
              <a:t>residential inspections of hazardous fuels, a parallel process to 4290 inspections</a:t>
            </a:r>
          </a:p>
          <a:p>
            <a:pPr lvl="0"/>
            <a:r>
              <a:rPr lang="en-US" dirty="0"/>
              <a:t>policy renewals contingent on compliance with hazardous fuel abatement measures</a:t>
            </a:r>
          </a:p>
          <a:p>
            <a:pPr lvl="0"/>
            <a:r>
              <a:rPr lang="en-US" dirty="0"/>
              <a:t>sharp premium increases</a:t>
            </a:r>
          </a:p>
          <a:p>
            <a:pPr lvl="0"/>
            <a:r>
              <a:rPr lang="en-US" dirty="0"/>
              <a:t>renewal denials</a:t>
            </a:r>
          </a:p>
          <a:p>
            <a:pPr marL="0" lvl="0" indent="0">
              <a:buNone/>
            </a:pPr>
            <a:r>
              <a:rPr lang="en-US" b="1" dirty="0"/>
              <a:t>As homes in areas at risk of wildfire become uninsurable, they decline value and may become uninhabitable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794E0-BF86-EC42-9493-ACEF6D61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320" y="4937401"/>
            <a:ext cx="1986465" cy="1803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004DD-F25B-1C44-B768-17654F80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Need for Better Initial Detection and Emergency Warning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6458-DE8E-B84C-AB76-2CE78623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Recommended non-forest management approaches to reducing wildfire damages include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Increased use of cameras, drones, and satellites to ensure early detection of wildfire ignitions</a:t>
            </a:r>
            <a:r>
              <a:rPr lang="en-US" dirty="0"/>
              <a:t>, especially on red flag days</a:t>
            </a:r>
            <a:endParaRPr lang="en-US" b="1" dirty="0"/>
          </a:p>
          <a:p>
            <a:pPr lvl="0"/>
            <a:endParaRPr lang="en-US" dirty="0"/>
          </a:p>
          <a:p>
            <a:r>
              <a:rPr lang="en-US" b="1" dirty="0"/>
              <a:t>Installation of improved community emergency warning systems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7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794E0-BF86-EC42-9493-ACEF6D61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320" y="5144961"/>
            <a:ext cx="1757865" cy="1596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004DD-F25B-1C44-B768-17654F80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Emergencies Call For Ambitious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6458-DE8E-B84C-AB76-2CE78623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state has set a goal of implementing </a:t>
            </a:r>
            <a:r>
              <a:rPr lang="en-US" b="1" dirty="0"/>
              <a:t>500,000 acres</a:t>
            </a:r>
            <a:r>
              <a:rPr lang="en-US" dirty="0"/>
              <a:t> of fuel treatments annually on private land</a:t>
            </a:r>
          </a:p>
          <a:p>
            <a:pPr marL="0" indent="0">
              <a:buNone/>
            </a:pPr>
            <a:r>
              <a:rPr lang="en-US" dirty="0"/>
              <a:t>Region 5 of the Forest Service has also set a goal of implementing </a:t>
            </a:r>
            <a:r>
              <a:rPr lang="en-US" b="1" dirty="0"/>
              <a:t>500,000 acres</a:t>
            </a:r>
            <a:r>
              <a:rPr lang="en-US" dirty="0"/>
              <a:t> of fuel treatment annually on federal land</a:t>
            </a:r>
          </a:p>
          <a:p>
            <a:pPr marL="0" indent="0">
              <a:buNone/>
            </a:pPr>
            <a:r>
              <a:rPr lang="en-US" b="1" dirty="0"/>
              <a:t>Achieving these goals will require the sustained commitment of public resources and strong alliances of stakeholders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CA SAF supports the state’s initiatives to solve the wildfire emergency and wants to be a partner in implementing the solution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1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4DD-F25B-1C44-B768-17654F80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California Society of American Foresters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6458-DE8E-B84C-AB76-2CE78623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further information on this presentation, please contact</a:t>
            </a:r>
          </a:p>
          <a:p>
            <a:pPr marL="0" indent="0">
              <a:buNone/>
            </a:pPr>
            <a:r>
              <a:rPr lang="en-US" dirty="0"/>
              <a:t>Nick Dennis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NicholasLDennis@gmail.com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(530) 859-0822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further information on CA SAF, please visit: </a:t>
            </a:r>
            <a:r>
              <a:rPr lang="en-US" dirty="0" err="1">
                <a:hlinkClick r:id="rId3"/>
              </a:rPr>
              <a:t>CaliforniaSAF.org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794E0-BF86-EC42-9493-ACEF6D612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320" y="4543425"/>
            <a:ext cx="2420376" cy="21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0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32E6FF2-637E-F841-8BD0-85ED0D3B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320" y="5128995"/>
            <a:ext cx="1775449" cy="1612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DB7D1-EBC8-1240-8CBD-8B584CFA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Position Statements On Wildfire Emergency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622328A-9F46-3740-862D-AEF3598C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For about 35 years, California has faced a </a:t>
            </a:r>
            <a:r>
              <a:rPr lang="en-US" b="1" dirty="0"/>
              <a:t>wildfire crisis</a:t>
            </a:r>
            <a:r>
              <a:rPr lang="en-US" dirty="0"/>
              <a:t> as the frequency and intensity of large wildfires have steadily increased</a:t>
            </a:r>
          </a:p>
          <a:p>
            <a:pPr marL="0" indent="0">
              <a:buNone/>
            </a:pPr>
            <a:r>
              <a:rPr lang="en-US" dirty="0"/>
              <a:t>In recent years, this crisis has become an</a:t>
            </a:r>
            <a:r>
              <a:rPr lang="en-US" b="1" dirty="0"/>
              <a:t> emergency</a:t>
            </a:r>
            <a:r>
              <a:rPr lang="en-US" dirty="0"/>
              <a:t>, as wind-driven crown fires have increasingly burned into cities and towns, killing dozens of residents and causing billions of dollars in annual damages</a:t>
            </a:r>
          </a:p>
          <a:p>
            <a:pPr marL="0" indent="0">
              <a:buNone/>
            </a:pPr>
            <a:r>
              <a:rPr lang="en-US" dirty="0"/>
              <a:t>The California Society of American Foresters has adopted these position statements</a:t>
            </a:r>
          </a:p>
          <a:p>
            <a:pPr lvl="0"/>
            <a:r>
              <a:rPr lang="en-US" dirty="0"/>
              <a:t>California’s Wildfire Emergency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Role of Mechanical Treatments in Reducing the Risk of Catastrophic Wildfires in California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The Social Benefits of a Robust Woody Biomass Energy Market in California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7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6943D3-ECD4-2444-8AD1-262BC957A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8320" y="4950069"/>
            <a:ext cx="1972513" cy="17909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FB9EF-6423-754F-9A53-36511285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90" y="131906"/>
            <a:ext cx="10515600" cy="86112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Focus on Forest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A4F05-22DC-C044-B2CB-D2B99D0D2027}"/>
              </a:ext>
            </a:extLst>
          </p:cNvPr>
          <p:cNvSpPr txBox="1"/>
          <p:nvPr/>
        </p:nvSpPr>
        <p:spPr>
          <a:xfrm>
            <a:off x="2185988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FF356-83D2-B348-AEC8-01A693D64BEB}"/>
              </a:ext>
            </a:extLst>
          </p:cNvPr>
          <p:cNvSpPr txBox="1"/>
          <p:nvPr/>
        </p:nvSpPr>
        <p:spPr>
          <a:xfrm>
            <a:off x="885825" y="242887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2F035-4C15-F543-A4F1-9D46C0B8265D}"/>
              </a:ext>
            </a:extLst>
          </p:cNvPr>
          <p:cNvSpPr txBox="1"/>
          <p:nvPr/>
        </p:nvSpPr>
        <p:spPr>
          <a:xfrm>
            <a:off x="1070556" y="1169378"/>
            <a:ext cx="98726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wildfire emergency is a </a:t>
            </a:r>
            <a:r>
              <a:rPr lang="en-US" sz="2400" b="1" dirty="0"/>
              <a:t>complex, multi-faceted problem</a:t>
            </a:r>
            <a:r>
              <a:rPr lang="en-US" sz="2400" dirty="0"/>
              <a:t> that involves a wide range of government, social, and institutional issues</a:t>
            </a:r>
          </a:p>
          <a:p>
            <a:endParaRPr lang="en-US" sz="2400" dirty="0"/>
          </a:p>
          <a:p>
            <a:r>
              <a:rPr lang="en-US" sz="2400" dirty="0"/>
              <a:t>These position statements focus on the </a:t>
            </a:r>
            <a:r>
              <a:rPr lang="en-US" sz="2400" b="1" dirty="0"/>
              <a:t>forest management</a:t>
            </a:r>
            <a:r>
              <a:rPr lang="en-US" sz="2400" dirty="0"/>
              <a:t> issues related to the wildfire emergency</a:t>
            </a:r>
          </a:p>
          <a:p>
            <a:endParaRPr lang="en-US" sz="2400" dirty="0"/>
          </a:p>
          <a:p>
            <a:r>
              <a:rPr lang="en-US" sz="2400" dirty="0"/>
              <a:t>They also address </a:t>
            </a:r>
            <a:r>
              <a:rPr lang="en-US" sz="2400" b="1" dirty="0"/>
              <a:t>non-forest management</a:t>
            </a:r>
            <a:r>
              <a:rPr lang="en-US" sz="2400" dirty="0"/>
              <a:t> issues, but in these areas our recommendations are restricted to widely-accepted, common-sense ideas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3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8E4BBDF-4DD1-5144-A75D-8B3D72DE7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979" y="5445532"/>
            <a:ext cx="1555642" cy="1412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CE07CA-20E5-2F49-A96A-89B67B48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Spatial Model of Wildfire Emergency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EE55C2-08B6-944C-840B-74E8BB31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forest management context of the wildfire emergency can be considered as a series of </a:t>
            </a:r>
            <a:r>
              <a:rPr lang="en-US" b="1" dirty="0"/>
              <a:t>concentric circles surrounding our cities and towns at risk of wildfire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 SAF’s strategy </a:t>
            </a:r>
            <a:r>
              <a:rPr lang="en-US" b="1" dirty="0"/>
              <a:t>focuses on treating hazardous fuels near cities and towns, because that is where loss of life and property damages are concentrated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strategy extends outward from cities and towns at risk to include all forestlands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3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380CC73-47E4-45BD-A3E8-756852519FD7}"/>
              </a:ext>
            </a:extLst>
          </p:cNvPr>
          <p:cNvSpPr/>
          <p:nvPr/>
        </p:nvSpPr>
        <p:spPr>
          <a:xfrm>
            <a:off x="-413237" y="-87923"/>
            <a:ext cx="12405946" cy="729761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A7E005-8D25-414A-9A32-881D583218AF}"/>
              </a:ext>
            </a:extLst>
          </p:cNvPr>
          <p:cNvSpPr/>
          <p:nvPr/>
        </p:nvSpPr>
        <p:spPr>
          <a:xfrm>
            <a:off x="1125417" y="2391508"/>
            <a:ext cx="3640014" cy="312126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ED358D-117B-4B6F-8319-57F53589C88D}"/>
              </a:ext>
            </a:extLst>
          </p:cNvPr>
          <p:cNvSpPr/>
          <p:nvPr/>
        </p:nvSpPr>
        <p:spPr>
          <a:xfrm>
            <a:off x="6239607" y="1758462"/>
            <a:ext cx="4258407" cy="336442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8E4BBDF-4DD1-5144-A75D-8B3D72DE7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979" y="5445532"/>
            <a:ext cx="1555642" cy="1412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CE07CA-20E5-2F49-A96A-89B67B48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1615" y="233201"/>
            <a:ext cx="9897208" cy="6132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Spatial Model of Wildfire Emergency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EE55C2-08B6-944C-840B-74E8BB31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ED712-206B-4ADC-84BA-D56BD4BAACF9}"/>
              </a:ext>
            </a:extLst>
          </p:cNvPr>
          <p:cNvSpPr/>
          <p:nvPr/>
        </p:nvSpPr>
        <p:spPr>
          <a:xfrm>
            <a:off x="6755423" y="4409230"/>
            <a:ext cx="31447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Gateway Forest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E1DAF6-64EB-4A6A-84C9-58B2CEFBC094}"/>
              </a:ext>
            </a:extLst>
          </p:cNvPr>
          <p:cNvSpPr/>
          <p:nvPr/>
        </p:nvSpPr>
        <p:spPr>
          <a:xfrm>
            <a:off x="8007685" y="3841828"/>
            <a:ext cx="933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WUI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8BC1D6-78B2-445C-821B-1B8A9D4E9FAF}"/>
              </a:ext>
            </a:extLst>
          </p:cNvPr>
          <p:cNvSpPr/>
          <p:nvPr/>
        </p:nvSpPr>
        <p:spPr>
          <a:xfrm>
            <a:off x="1854319" y="4653289"/>
            <a:ext cx="21165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Gateway Forest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615325-E647-4ADD-BB09-DD120F44A5A9}"/>
              </a:ext>
            </a:extLst>
          </p:cNvPr>
          <p:cNvSpPr/>
          <p:nvPr/>
        </p:nvSpPr>
        <p:spPr>
          <a:xfrm>
            <a:off x="1891902" y="3070707"/>
            <a:ext cx="1934307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BF1E84-B375-4C97-814E-AC658049ED7F}"/>
              </a:ext>
            </a:extLst>
          </p:cNvPr>
          <p:cNvSpPr/>
          <p:nvPr/>
        </p:nvSpPr>
        <p:spPr>
          <a:xfrm>
            <a:off x="2400437" y="4270819"/>
            <a:ext cx="9172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WUI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11142E-B72C-47EA-859C-1FB1E4FBB9FD}"/>
              </a:ext>
            </a:extLst>
          </p:cNvPr>
          <p:cNvSpPr/>
          <p:nvPr/>
        </p:nvSpPr>
        <p:spPr>
          <a:xfrm>
            <a:off x="2291862" y="3191608"/>
            <a:ext cx="1313031" cy="120232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Town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D61BE4-FE3A-400F-9ED3-AC0B73349324}"/>
              </a:ext>
            </a:extLst>
          </p:cNvPr>
          <p:cNvSpPr/>
          <p:nvPr/>
        </p:nvSpPr>
        <p:spPr>
          <a:xfrm>
            <a:off x="6809641" y="2171848"/>
            <a:ext cx="3118338" cy="23187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CDB8B4-EC9B-4B8D-AE70-ABAF78F7D3CF}"/>
              </a:ext>
            </a:extLst>
          </p:cNvPr>
          <p:cNvSpPr/>
          <p:nvPr/>
        </p:nvSpPr>
        <p:spPr>
          <a:xfrm>
            <a:off x="7301813" y="2310379"/>
            <a:ext cx="2212731" cy="1580234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70A194-7C19-443A-8DD4-A207131B7FD1}"/>
              </a:ext>
            </a:extLst>
          </p:cNvPr>
          <p:cNvSpPr/>
          <p:nvPr/>
        </p:nvSpPr>
        <p:spPr>
          <a:xfrm>
            <a:off x="7949560" y="3810353"/>
            <a:ext cx="9172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WUI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47C615-DFDC-48AF-A2AE-836AEF9E23EA}"/>
              </a:ext>
            </a:extLst>
          </p:cNvPr>
          <p:cNvSpPr/>
          <p:nvPr/>
        </p:nvSpPr>
        <p:spPr>
          <a:xfrm>
            <a:off x="4114728" y="5301761"/>
            <a:ext cx="35169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Remote Forest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92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B772F69-F6B1-7C47-97ED-2018FD82E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71" y="5253938"/>
            <a:ext cx="1766657" cy="1604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FA30B-1726-2C4D-9F19-35D3D998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Scope of Problem and Solution Strategy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4C6DE-B7D7-D641-8524-97870E5D3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Approximately 15% of the state’s population lives in areas at high or extreme risk of wildfire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Cities and towns can best be protected by constructing</a:t>
            </a:r>
            <a:r>
              <a:rPr lang="en-US" b="1" dirty="0"/>
              <a:t> </a:t>
            </a:r>
            <a:r>
              <a:rPr lang="en-US" b="1" dirty="0" err="1"/>
              <a:t>fuelbreaks</a:t>
            </a:r>
            <a:r>
              <a:rPr lang="en-US" dirty="0"/>
              <a:t> in </a:t>
            </a:r>
            <a:r>
              <a:rPr lang="en-US" b="1" dirty="0"/>
              <a:t>gateway forests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Most cities and town at risk are surrounded by </a:t>
            </a:r>
            <a:r>
              <a:rPr lang="en-US" b="1" dirty="0"/>
              <a:t>wildland-urban interface (WUI) areas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</a:t>
            </a:r>
            <a:r>
              <a:rPr lang="en-US" b="1" dirty="0"/>
              <a:t> WUI</a:t>
            </a:r>
            <a:r>
              <a:rPr lang="en-US" dirty="0"/>
              <a:t> can best be protected by creating </a:t>
            </a:r>
            <a:r>
              <a:rPr lang="en-US" b="1" dirty="0"/>
              <a:t>defensible space throughout the WU</a:t>
            </a:r>
            <a:r>
              <a:rPr lang="en-US" dirty="0"/>
              <a:t>I and by constructing </a:t>
            </a:r>
            <a:r>
              <a:rPr lang="en-US" b="1" dirty="0" err="1"/>
              <a:t>fuelbreaks</a:t>
            </a:r>
            <a:r>
              <a:rPr lang="en-US" dirty="0"/>
              <a:t> in </a:t>
            </a:r>
            <a:r>
              <a:rPr lang="en-US" b="1" dirty="0"/>
              <a:t>gateway forests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The fire resilience of much of California’s remote forestland has declined</a:t>
            </a:r>
            <a:r>
              <a:rPr lang="en-US" dirty="0"/>
              <a:t> substantially due to historical processes</a:t>
            </a:r>
          </a:p>
          <a:p>
            <a:pPr marL="0" indent="0">
              <a:buNone/>
            </a:pPr>
            <a:r>
              <a:rPr lang="en-US" dirty="0"/>
              <a:t>Although fires in remote forests usually do not threaten residential areas, they impose huge costs on metropolitan California through </a:t>
            </a:r>
            <a:r>
              <a:rPr lang="en-US" b="1" dirty="0"/>
              <a:t>smoke-related air pollution</a:t>
            </a:r>
            <a:r>
              <a:rPr lang="en-US" dirty="0"/>
              <a:t> and </a:t>
            </a:r>
            <a:r>
              <a:rPr lang="en-US" b="1" dirty="0"/>
              <a:t>impairment of water supplies and quality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pace and scale of management of remote forests must be increased substantially</a:t>
            </a:r>
            <a:r>
              <a:rPr lang="en-US" dirty="0"/>
              <a:t> to restore fire resilience to our remote forests and reduce wildfire damages of acceptable levels</a:t>
            </a:r>
          </a:p>
          <a:p>
            <a:pPr marL="0" indent="0">
              <a:buNone/>
            </a:pPr>
            <a:r>
              <a:rPr lang="en-US" dirty="0"/>
              <a:t>The main forest management techniques available to reduce fire hazards are </a:t>
            </a:r>
            <a:r>
              <a:rPr lang="en-US" b="1" dirty="0"/>
              <a:t>mechanical treatments, prescribed fire, and managed wildfire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0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8655-3BC2-0E4E-889B-5604F070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Fuelbreaks</a:t>
            </a:r>
            <a:r>
              <a:rPr lang="en-US" b="1" dirty="0"/>
              <a:t>, Defensible Space, and Structural Hardening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6A8FD-A232-144B-998D-64A2E2706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Research has confirmed the effectiveness of </a:t>
            </a:r>
            <a:r>
              <a:rPr lang="en-US" b="1" dirty="0" err="1"/>
              <a:t>fuelbreaks</a:t>
            </a:r>
            <a:r>
              <a:rPr lang="en-US" dirty="0"/>
              <a:t> in reducing fire intensity and resulting tree mortality</a:t>
            </a:r>
          </a:p>
          <a:p>
            <a:pPr marL="0" indent="0">
              <a:buNone/>
            </a:pPr>
            <a:r>
              <a:rPr lang="en-US" dirty="0"/>
              <a:t>The main objective of both </a:t>
            </a:r>
            <a:r>
              <a:rPr lang="en-US" dirty="0" err="1"/>
              <a:t>fuelbreaks</a:t>
            </a:r>
            <a:r>
              <a:rPr lang="en-US" dirty="0"/>
              <a:t> and defensible space is </a:t>
            </a:r>
            <a:r>
              <a:rPr lang="en-US" b="1" dirty="0"/>
              <a:t>to impede the tree-to-tree transmission of crown fires, force the fire to the ground, and enable fire fighters to directly attack the fire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Equally important to reducing hazardous fuels is “hardening” of residences against fire</a:t>
            </a:r>
            <a:r>
              <a:rPr lang="en-US" dirty="0"/>
              <a:t> by building homes with fireproof exterior materials and screening openings to prevent airborne embers from entering the house</a:t>
            </a:r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A0E4CD6-DB9E-7348-9C4A-4DC2D5ED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174" y="5222006"/>
            <a:ext cx="1801826" cy="16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4DD-F25B-1C44-B768-17654F80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Need to Modify Forest Structure in Residential Areas and Near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6458-DE8E-B84C-AB76-2CE78623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universal consensus that </a:t>
            </a:r>
            <a:r>
              <a:rPr lang="en-US" b="1" dirty="0"/>
              <a:t>forest structures must be modified in residential areas</a:t>
            </a:r>
            <a:r>
              <a:rPr lang="en-US" dirty="0"/>
              <a:t> to protect them from wildfires, as codified in PRC section 4290</a:t>
            </a:r>
          </a:p>
          <a:p>
            <a:pPr marL="0" indent="0">
              <a:buNone/>
            </a:pPr>
            <a:r>
              <a:rPr lang="en-US" dirty="0"/>
              <a:t>CA SAF believes </a:t>
            </a:r>
            <a:r>
              <a:rPr lang="en-US" b="1" dirty="0"/>
              <a:t>similar forest structure modifications are required adjacent to powerlines and highways </a:t>
            </a:r>
            <a:r>
              <a:rPr lang="en-US" dirty="0"/>
              <a:t>in very high wildfire hazard zones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794E0-BF86-EC42-9493-ACEF6D61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520" y="5437675"/>
            <a:ext cx="1435480" cy="13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794E0-BF86-EC42-9493-ACEF6D61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06" y="5182090"/>
            <a:ext cx="1845788" cy="1675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004DD-F25B-1C44-B768-17654F80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SB 901 and Support for Biomass Energy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6458-DE8E-B84C-AB76-2CE78623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SB 901</a:t>
            </a:r>
            <a:r>
              <a:rPr lang="en-US" dirty="0"/>
              <a:t> authorizes up to $200 million annually primarily for reducing hazardous fuels</a:t>
            </a:r>
          </a:p>
          <a:p>
            <a:pPr marL="0" indent="0">
              <a:buNone/>
            </a:pPr>
            <a:r>
              <a:rPr lang="en-US" b="1" dirty="0"/>
              <a:t>A more economically efficient approach to reducing fire hazards than direct payments for fuel treatments is to subsidize the state’s biomass energy industry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High costs of </a:t>
            </a:r>
            <a:r>
              <a:rPr lang="en-US" b="1" dirty="0"/>
              <a:t>processing and transporting small trees limit the economic feasibility of woody biomass energy production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Hauling wood chips more than </a:t>
            </a:r>
            <a:r>
              <a:rPr lang="en-US" b="1" dirty="0"/>
              <a:t>30 miles</a:t>
            </a:r>
            <a:r>
              <a:rPr lang="en-US" dirty="0"/>
              <a:t> each way generally makes the overall operation a net cost</a:t>
            </a:r>
          </a:p>
          <a:p>
            <a:pPr marL="0" indent="0">
              <a:buNone/>
            </a:pPr>
            <a:r>
              <a:rPr lang="en-US" b="1" dirty="0"/>
              <a:t>Expanding the state’s biomass energy capacity by investing in existing and new facilities would increase the feasibility of fuel treatments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Co-benefits of a robust biomass energy industry include economic stimulus to the state’s impoverished rural areas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7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1025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California Society of American Foresters</vt:lpstr>
      <vt:lpstr>Position Statements On Wildfire Emergency</vt:lpstr>
      <vt:lpstr>Focus on Forest Management</vt:lpstr>
      <vt:lpstr>Spatial Model of Wildfire Emergency</vt:lpstr>
      <vt:lpstr>Spatial Model of Wildfire Emergency</vt:lpstr>
      <vt:lpstr>Scope of Problem and Solution Strategy</vt:lpstr>
      <vt:lpstr>Fuelbreaks, Defensible Space, and Structural Hardening</vt:lpstr>
      <vt:lpstr>Need to Modify Forest Structure in Residential Areas and Near Infrastructure</vt:lpstr>
      <vt:lpstr>SB 901 and Support for Biomass Energy Industry</vt:lpstr>
      <vt:lpstr>4290 Inspections and Local Hazardous Vegetation Ordinances</vt:lpstr>
      <vt:lpstr>Increasing Power of Insurance Industry</vt:lpstr>
      <vt:lpstr>Need for Better Initial Detection and Emergency Warning Systems</vt:lpstr>
      <vt:lpstr>Emergencies Call For Ambitious Goals</vt:lpstr>
      <vt:lpstr>California Society of American Foresters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Society of American Foresters</dc:title>
  <dc:creator>Microsoft Office User</dc:creator>
  <cp:lastModifiedBy>Dias, Matt@BOF</cp:lastModifiedBy>
  <cp:revision>22</cp:revision>
  <dcterms:created xsi:type="dcterms:W3CDTF">2019-07-21T13:09:35Z</dcterms:created>
  <dcterms:modified xsi:type="dcterms:W3CDTF">2019-07-23T19:24:44Z</dcterms:modified>
</cp:coreProperties>
</file>