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8" r:id="rId4"/>
    <p:sldId id="277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12581-5546-7EA1-639D-7132EFC8E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0DF2D-20BE-197E-8EA8-79FBDD74D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62E8E-D5CB-8195-FF27-2082ADCB5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3169A-9E30-64BC-5832-372E6197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DA805-ED35-D805-F85F-E81EAFB2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2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8645-1AE6-BED9-121F-2653DCB9B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004A4C-D679-3AE7-9D12-784C4D837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8E3F6-F189-72D8-D598-164D47A99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167F4-5E96-E9B5-81EE-C128D87F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135E7-927D-EA70-341C-F67A83B6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8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14FFD3-1ED3-F511-292D-F9B3D3CE74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4BE65-9B4E-09AF-CD2D-72A1009CF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91CA1-54B8-D98B-76B0-7E45E4574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5A447-8A81-8CA8-DB38-8F70AB6C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69BD1-8F20-651C-A212-DEF8EFBB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F24D3-4BA7-BD68-990B-B1D6DBCBA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94283-F530-2B42-603A-E3C2FBCF5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7F178-32C1-D8B3-3EE2-E08E4246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AB39C-CE8A-1E69-3322-A3ECFAA15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55918-771E-7EA6-9D2C-175F49E3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1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566F5-D757-DDA2-F4CE-8A3C31553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36BCA-8B6E-60BE-9389-A3FD46C5A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C9492-D4CD-2E30-BFBA-BEE2D0229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F3E94-0CFC-5C03-8A28-4E8200AE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0A355-8EA9-FD12-123E-550B78169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2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2E8FE-7993-FB4A-B94C-D3053E670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8296-EFD1-CD87-50E7-DE0CED80D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D3BDB-B72E-00E6-1B0D-7902DA412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01DB-CEDA-7CCF-E593-92A74A1EC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D4CD8-681B-1B45-D94B-CF2DBE53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92C22-6910-6010-F77F-AD3ED1F3F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3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C461-FA08-560A-2C86-9C4031FFF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DD906-2CF3-C91C-6299-FBCDFA5C8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41C42-865C-6DD0-1258-4032C0C84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08679-9952-47DE-7C7D-8F8EFFFF6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367B5-1347-4199-A745-31E80C49A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D30B94-1E10-2CA3-3D88-956CDAE68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CD5BA7-2941-9202-8B62-569614481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1D5A1C-E852-947D-6AF0-2A7821EC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8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0913-FD9C-A877-7E65-C11576450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792266-B721-D790-99A2-B9B02049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2E70A-D3FB-E71B-92E2-A85F22314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484EE4-9146-4158-CF24-6C1B133F2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93937-AB49-14F1-BB43-EE854A970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AFD0B0-9FE2-2D92-5E9C-D9869DD6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CD5C8-8E10-629D-C581-C1542A7B2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1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CC73A-39BD-2A41-D677-CD75F26E0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093BF-CB10-4517-C16F-061DC6082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CFFA2-9AD8-EE7B-F52D-80D7C0822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D922D-5289-ABEF-AA6A-5120EB46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55F33-3222-6007-A34D-5F9505CF8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27EB8-8E36-76BD-C6B1-3F862705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F4D2F-21B5-5878-1001-7A292A440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774FA0-B5C4-952B-5C05-0F16EB01A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741F7A-2270-EDEA-C1F7-6195B7F9B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161A2-9590-296C-45E4-6EF75F33C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59DD8-E0E3-D821-731C-D680E970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DDE5C-DD01-9F22-7BAB-75A8AF23D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1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3F229A-95A1-8972-3E93-467210911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F9902-1874-3569-7104-F2E6F8F34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BCE16-1B7B-94BF-7702-E961C9F2C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5B1CE3-2895-45BB-9A0D-9FBC6D46A0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447CA-AC5E-01D1-609D-9CADC4232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5764-28AA-E6A0-5073-347D75166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83443-02BB-48CE-A13D-379D35F08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0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F828D28-8E09-41CC-8229-3070B5467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ulldozer moving dirt&#10;&#10;Description automatically generated">
            <a:extLst>
              <a:ext uri="{FF2B5EF4-FFF2-40B4-BE49-F238E27FC236}">
                <a16:creationId xmlns:a16="http://schemas.microsoft.com/office/drawing/2014/main" id="{6D8CFB15-FBA3-41C1-09BB-648C4429AA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0" b="1375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103377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3C1117-F131-4E83-C29D-F177F065FF5D}"/>
              </a:ext>
            </a:extLst>
          </p:cNvPr>
          <p:cNvSpPr txBox="1"/>
          <p:nvPr/>
        </p:nvSpPr>
        <p:spPr>
          <a:xfrm>
            <a:off x="643466" y="643467"/>
            <a:ext cx="5452529" cy="35692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Fire Risk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Reduction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Community List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1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D9E66E-438F-5C00-8AFD-41088456A794}"/>
              </a:ext>
            </a:extLst>
          </p:cNvPr>
          <p:cNvSpPr txBox="1"/>
          <p:nvPr/>
        </p:nvSpPr>
        <p:spPr>
          <a:xfrm>
            <a:off x="638881" y="417576"/>
            <a:ext cx="10909640" cy="1249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FRRCL 2022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E24519-6C36-AADF-04AC-C9FE713AA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78404"/>
              </p:ext>
            </p:extLst>
          </p:nvPr>
        </p:nvGraphicFramePr>
        <p:xfrm>
          <a:off x="0" y="2874634"/>
          <a:ext cx="12191999" cy="3983365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781908">
                  <a:extLst>
                    <a:ext uri="{9D8B030D-6E8A-4147-A177-3AD203B41FA5}">
                      <a16:colId xmlns:a16="http://schemas.microsoft.com/office/drawing/2014/main" val="142255159"/>
                    </a:ext>
                  </a:extLst>
                </a:gridCol>
                <a:gridCol w="2337433">
                  <a:extLst>
                    <a:ext uri="{9D8B030D-6E8A-4147-A177-3AD203B41FA5}">
                      <a16:colId xmlns:a16="http://schemas.microsoft.com/office/drawing/2014/main" val="1932929882"/>
                    </a:ext>
                  </a:extLst>
                </a:gridCol>
                <a:gridCol w="3114748">
                  <a:extLst>
                    <a:ext uri="{9D8B030D-6E8A-4147-A177-3AD203B41FA5}">
                      <a16:colId xmlns:a16="http://schemas.microsoft.com/office/drawing/2014/main" val="273745500"/>
                    </a:ext>
                  </a:extLst>
                </a:gridCol>
                <a:gridCol w="2005807">
                  <a:extLst>
                    <a:ext uri="{9D8B030D-6E8A-4147-A177-3AD203B41FA5}">
                      <a16:colId xmlns:a16="http://schemas.microsoft.com/office/drawing/2014/main" val="2700030216"/>
                    </a:ext>
                  </a:extLst>
                </a:gridCol>
                <a:gridCol w="2952103">
                  <a:extLst>
                    <a:ext uri="{9D8B030D-6E8A-4147-A177-3AD203B41FA5}">
                      <a16:colId xmlns:a16="http://schemas.microsoft.com/office/drawing/2014/main" val="761984896"/>
                    </a:ext>
                  </a:extLst>
                </a:gridCol>
              </a:tblGrid>
              <a:tr h="12916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 Region  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Number of</a:t>
                      </a:r>
                      <a:b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Applications 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Amount Requested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Number of</a:t>
                      </a:r>
                      <a:b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Awarded 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Amount Awarded 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130938"/>
                  </a:ext>
                </a:extLst>
              </a:tr>
              <a:tr h="897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CNR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57,503,970.26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 11,339,605.69 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94626"/>
                  </a:ext>
                </a:extLst>
              </a:tr>
              <a:tr h="897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CSR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24,027,385.09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7,622,295.00 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682553"/>
                  </a:ext>
                </a:extLst>
              </a:tr>
              <a:tr h="897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Totals 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81,531,355.35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$ 18,961,900.69 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4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28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D9E66E-438F-5C00-8AFD-41088456A794}"/>
              </a:ext>
            </a:extLst>
          </p:cNvPr>
          <p:cNvSpPr txBox="1"/>
          <p:nvPr/>
        </p:nvSpPr>
        <p:spPr>
          <a:xfrm>
            <a:off x="643469" y="643467"/>
            <a:ext cx="3178724" cy="35993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Activity Type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latin typeface="+mj-lt"/>
                <a:ea typeface="+mj-ea"/>
                <a:cs typeface="+mj-cs"/>
              </a:rPr>
              <a:t>2022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A6683E-922A-1E86-64ED-665800930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458222"/>
              </p:ext>
            </p:extLst>
          </p:nvPr>
        </p:nvGraphicFramePr>
        <p:xfrm>
          <a:off x="3822193" y="1762705"/>
          <a:ext cx="8026399" cy="48044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24471">
                  <a:extLst>
                    <a:ext uri="{9D8B030D-6E8A-4147-A177-3AD203B41FA5}">
                      <a16:colId xmlns:a16="http://schemas.microsoft.com/office/drawing/2014/main" val="4006846246"/>
                    </a:ext>
                  </a:extLst>
                </a:gridCol>
                <a:gridCol w="1870792">
                  <a:extLst>
                    <a:ext uri="{9D8B030D-6E8A-4147-A177-3AD203B41FA5}">
                      <a16:colId xmlns:a16="http://schemas.microsoft.com/office/drawing/2014/main" val="416278596"/>
                    </a:ext>
                  </a:extLst>
                </a:gridCol>
                <a:gridCol w="2231136">
                  <a:extLst>
                    <a:ext uri="{9D8B030D-6E8A-4147-A177-3AD203B41FA5}">
                      <a16:colId xmlns:a16="http://schemas.microsoft.com/office/drawing/2014/main" val="3680926931"/>
                    </a:ext>
                  </a:extLst>
                </a:gridCol>
              </a:tblGrid>
              <a:tr h="12445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CAL FIRE Region</a:t>
                      </a:r>
                      <a:endParaRPr lang="en-US" sz="21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Amount Funded</a:t>
                      </a:r>
                      <a:endParaRPr lang="en-US" sz="21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Number of Awards</a:t>
                      </a:r>
                      <a:endParaRPr lang="en-US" sz="21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1026270923"/>
                  </a:ext>
                </a:extLst>
              </a:tr>
              <a:tr h="44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Hazardous Fuels Reduction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$18,077,602.98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1323487222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CNR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$10,806,965.58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378230595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CSR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$7,270,637.40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866015280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Wildfire Prevention Education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$351,657.60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758081662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CSR</a:t>
                      </a: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$351,657.60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2401874830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Wildfire Prevention Planning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$532,640.11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273297550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CNR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$532,640.11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2937021610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Grand Total</a:t>
                      </a:r>
                      <a:endParaRPr lang="en-US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$18,961,900.69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4093313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534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D9E66E-438F-5C00-8AFD-41088456A794}"/>
              </a:ext>
            </a:extLst>
          </p:cNvPr>
          <p:cNvSpPr txBox="1"/>
          <p:nvPr/>
        </p:nvSpPr>
        <p:spPr>
          <a:xfrm>
            <a:off x="638881" y="417576"/>
            <a:ext cx="10909640" cy="1249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FRRCL 2023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AEEE655-9E2B-BA8B-C8CF-A7A096C07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915826"/>
              </p:ext>
            </p:extLst>
          </p:nvPr>
        </p:nvGraphicFramePr>
        <p:xfrm>
          <a:off x="0" y="2874634"/>
          <a:ext cx="12191999" cy="3983365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781908">
                  <a:extLst>
                    <a:ext uri="{9D8B030D-6E8A-4147-A177-3AD203B41FA5}">
                      <a16:colId xmlns:a16="http://schemas.microsoft.com/office/drawing/2014/main" val="142255159"/>
                    </a:ext>
                  </a:extLst>
                </a:gridCol>
                <a:gridCol w="2337433">
                  <a:extLst>
                    <a:ext uri="{9D8B030D-6E8A-4147-A177-3AD203B41FA5}">
                      <a16:colId xmlns:a16="http://schemas.microsoft.com/office/drawing/2014/main" val="1932929882"/>
                    </a:ext>
                  </a:extLst>
                </a:gridCol>
                <a:gridCol w="3114748">
                  <a:extLst>
                    <a:ext uri="{9D8B030D-6E8A-4147-A177-3AD203B41FA5}">
                      <a16:colId xmlns:a16="http://schemas.microsoft.com/office/drawing/2014/main" val="273745500"/>
                    </a:ext>
                  </a:extLst>
                </a:gridCol>
                <a:gridCol w="2005807">
                  <a:extLst>
                    <a:ext uri="{9D8B030D-6E8A-4147-A177-3AD203B41FA5}">
                      <a16:colId xmlns:a16="http://schemas.microsoft.com/office/drawing/2014/main" val="2700030216"/>
                    </a:ext>
                  </a:extLst>
                </a:gridCol>
                <a:gridCol w="2952103">
                  <a:extLst>
                    <a:ext uri="{9D8B030D-6E8A-4147-A177-3AD203B41FA5}">
                      <a16:colId xmlns:a16="http://schemas.microsoft.com/office/drawing/2014/main" val="761984896"/>
                    </a:ext>
                  </a:extLst>
                </a:gridCol>
              </a:tblGrid>
              <a:tr h="12916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 Region  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Number of</a:t>
                      </a:r>
                      <a:b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Applications 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Amount Requested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Number of</a:t>
                      </a:r>
                      <a:b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Awarded 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FFFF"/>
                          </a:solidFill>
                          <a:effectLst/>
                        </a:rPr>
                        <a:t>Amount Awarded 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130938"/>
                  </a:ext>
                </a:extLst>
              </a:tr>
              <a:tr h="897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CNR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11,723,252.55 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 6,170,648.05 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94626"/>
                  </a:ext>
                </a:extLst>
              </a:tr>
              <a:tr h="897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CSR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20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23,417,607.07 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14,094,524.55 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682553"/>
                  </a:ext>
                </a:extLst>
              </a:tr>
              <a:tr h="897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Totals 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31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 35,140,859.62 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16</a:t>
                      </a:r>
                      <a:endParaRPr lang="en-US" sz="20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$ 20,265,172.60 </a:t>
                      </a:r>
                      <a:endParaRPr lang="en-US" sz="2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122" marR="172873" marT="172873" marB="172873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4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688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D9E66E-438F-5C00-8AFD-41088456A794}"/>
              </a:ext>
            </a:extLst>
          </p:cNvPr>
          <p:cNvSpPr txBox="1"/>
          <p:nvPr/>
        </p:nvSpPr>
        <p:spPr>
          <a:xfrm>
            <a:off x="301753" y="992094"/>
            <a:ext cx="3575304" cy="2162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Activity Type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latin typeface="+mj-lt"/>
                <a:ea typeface="+mj-ea"/>
                <a:cs typeface="+mj-cs"/>
              </a:rPr>
              <a:t>2023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901DA4-A41D-DBA6-0742-2C7EE33DC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610049"/>
              </p:ext>
            </p:extLst>
          </p:nvPr>
        </p:nvGraphicFramePr>
        <p:xfrm>
          <a:off x="3863848" y="1858327"/>
          <a:ext cx="8026399" cy="48024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24471">
                  <a:extLst>
                    <a:ext uri="{9D8B030D-6E8A-4147-A177-3AD203B41FA5}">
                      <a16:colId xmlns:a16="http://schemas.microsoft.com/office/drawing/2014/main" val="4006846246"/>
                    </a:ext>
                  </a:extLst>
                </a:gridCol>
                <a:gridCol w="2219710">
                  <a:extLst>
                    <a:ext uri="{9D8B030D-6E8A-4147-A177-3AD203B41FA5}">
                      <a16:colId xmlns:a16="http://schemas.microsoft.com/office/drawing/2014/main" val="416278596"/>
                    </a:ext>
                  </a:extLst>
                </a:gridCol>
                <a:gridCol w="1882218">
                  <a:extLst>
                    <a:ext uri="{9D8B030D-6E8A-4147-A177-3AD203B41FA5}">
                      <a16:colId xmlns:a16="http://schemas.microsoft.com/office/drawing/2014/main" val="3680926931"/>
                    </a:ext>
                  </a:extLst>
                </a:gridCol>
              </a:tblGrid>
              <a:tr h="12445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CAL FIRE Region</a:t>
                      </a:r>
                      <a:endParaRPr lang="en-US" sz="21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Amount Funded</a:t>
                      </a:r>
                      <a:endParaRPr lang="en-US" sz="21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Number of Awards</a:t>
                      </a:r>
                      <a:endParaRPr lang="en-US" sz="21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1026270923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Hazardous Fuels Reduction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$19,328,175.08</a:t>
                      </a:r>
                      <a:endParaRPr lang="en-US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1323487222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CNR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$6,170,648.05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378230595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CSR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$13,157,527.03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866015280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Wildfire Prevention Education</a:t>
                      </a:r>
                      <a:endParaRPr lang="en-US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$803,755.68</a:t>
                      </a:r>
                      <a:endParaRPr lang="en-US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758081662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CSR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$803,755.68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1489405935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Wildfire Prevention Planning</a:t>
                      </a:r>
                      <a:endParaRPr lang="en-US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$133,241.84</a:t>
                      </a:r>
                      <a:endParaRPr lang="en-US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273297550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CSR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$133,241.84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2937021610"/>
                  </a:ext>
                </a:extLst>
              </a:tr>
              <a:tr h="3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Grand Total</a:t>
                      </a:r>
                      <a:endParaRPr lang="en-US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$20,265,172.60</a:t>
                      </a:r>
                      <a:endParaRPr lang="en-US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0" marR="0" marT="23634" marB="177257" anchor="ctr"/>
                </a:tc>
                <a:extLst>
                  <a:ext uri="{0D108BD9-81ED-4DB2-BD59-A6C34878D82A}">
                    <a16:rowId xmlns:a16="http://schemas.microsoft.com/office/drawing/2014/main" val="4093313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0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74E65F23-789E-4CB9-B34F-46A85E25D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038" name="Oval 1037">
              <a:extLst>
                <a:ext uri="{FF2B5EF4-FFF2-40B4-BE49-F238E27FC236}">
                  <a16:creationId xmlns:a16="http://schemas.microsoft.com/office/drawing/2014/main" id="{1CA207F7-3B67-4EA2-8EC5-1260B55A07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Oval 1038">
              <a:extLst>
                <a:ext uri="{FF2B5EF4-FFF2-40B4-BE49-F238E27FC236}">
                  <a16:creationId xmlns:a16="http://schemas.microsoft.com/office/drawing/2014/main" id="{AD4CC450-51C3-4A41-B2B1-68A15D57C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Oval 1039">
              <a:extLst>
                <a:ext uri="{FF2B5EF4-FFF2-40B4-BE49-F238E27FC236}">
                  <a16:creationId xmlns:a16="http://schemas.microsoft.com/office/drawing/2014/main" id="{ED62506D-F8E8-4C55-B160-D4FE89850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Oval 1040">
              <a:extLst>
                <a:ext uri="{FF2B5EF4-FFF2-40B4-BE49-F238E27FC236}">
                  <a16:creationId xmlns:a16="http://schemas.microsoft.com/office/drawing/2014/main" id="{E6004793-0083-43B9-81A2-20F71D2C7D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2" name="Oval 1041">
              <a:extLst>
                <a:ext uri="{FF2B5EF4-FFF2-40B4-BE49-F238E27FC236}">
                  <a16:creationId xmlns:a16="http://schemas.microsoft.com/office/drawing/2014/main" id="{53D192AA-AFCB-470F-B66A-18815C352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Oval 1042">
              <a:extLst>
                <a:ext uri="{FF2B5EF4-FFF2-40B4-BE49-F238E27FC236}">
                  <a16:creationId xmlns:a16="http://schemas.microsoft.com/office/drawing/2014/main" id="{9079B0CF-0B4C-42A9-9769-3AC0A34FA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C4073801-8B6A-33C3-9739-9226FAA19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60" y="630936"/>
            <a:ext cx="10528828" cy="2096769"/>
          </a:xfrm>
          <a:noFill/>
        </p:spPr>
        <p:txBody>
          <a:bodyPr anchor="t">
            <a:no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</a:rPr>
              <a:t>Questions</a:t>
            </a:r>
          </a:p>
        </p:txBody>
      </p: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7" name="Group 1046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1048" name="Straight Connector 1047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9" name="Straight Connector 1048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0" name="Straight Connector 1049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1" name="Straight Connector 1050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3" name="Rectangle 1052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5" name="Group 1054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1056" name="Straight Connector 1055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7" name="Straight Connector 1056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8" name="Straight Connector 1057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9" name="Straight Connector 1058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AL FIRE Safety Starts with You banner">
            <a:extLst>
              <a:ext uri="{FF2B5EF4-FFF2-40B4-BE49-F238E27FC236}">
                <a16:creationId xmlns:a16="http://schemas.microsoft.com/office/drawing/2014/main" id="{4D741C8D-E787-3329-DC2E-1EE80107F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1359" y="3149597"/>
            <a:ext cx="10843065" cy="273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61" name="Group 1060">
            <a:extLst>
              <a:ext uri="{FF2B5EF4-FFF2-40B4-BE49-F238E27FC236}">
                <a16:creationId xmlns:a16="http://schemas.microsoft.com/office/drawing/2014/main" id="{4043ADFC-DC2E-40D2-954D-4A13B908D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5716" y="3029889"/>
            <a:ext cx="304800" cy="429768"/>
            <a:chOff x="215328" y="-46937"/>
            <a:chExt cx="304800" cy="2773841"/>
          </a:xfrm>
        </p:grpSpPr>
        <p:cxnSp>
          <p:nvCxnSpPr>
            <p:cNvPr id="1062" name="Straight Connector 1061">
              <a:extLst>
                <a:ext uri="{FF2B5EF4-FFF2-40B4-BE49-F238E27FC236}">
                  <a16:creationId xmlns:a16="http://schemas.microsoft.com/office/drawing/2014/main" id="{C975E7D3-10F5-4E53-902F-9E79C98C22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3" name="Straight Connector 1062">
              <a:extLst>
                <a:ext uri="{FF2B5EF4-FFF2-40B4-BE49-F238E27FC236}">
                  <a16:creationId xmlns:a16="http://schemas.microsoft.com/office/drawing/2014/main" id="{BDC51AAB-5A3B-4730-B8AC-46C96AC0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4" name="Straight Connector 1063">
              <a:extLst>
                <a:ext uri="{FF2B5EF4-FFF2-40B4-BE49-F238E27FC236}">
                  <a16:creationId xmlns:a16="http://schemas.microsoft.com/office/drawing/2014/main" id="{03A6F2D9-1476-4E35-988D-D4CCB15C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5" name="Straight Connector 1064">
              <a:extLst>
                <a:ext uri="{FF2B5EF4-FFF2-40B4-BE49-F238E27FC236}">
                  <a16:creationId xmlns:a16="http://schemas.microsoft.com/office/drawing/2014/main" id="{CE17F678-D5C6-49BF-933D-1E65F69B3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7162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192</Words>
  <Application>Microsoft Office PowerPoint</Application>
  <PresentationFormat>Widescreen</PresentationFormat>
  <Paragraphs>104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Stockwell, Toshiko@CALFIRE</dc:creator>
  <cp:lastModifiedBy>Burke, Natalie@CALFIRE</cp:lastModifiedBy>
  <cp:revision>12</cp:revision>
  <dcterms:created xsi:type="dcterms:W3CDTF">2024-10-07T18:34:50Z</dcterms:created>
  <dcterms:modified xsi:type="dcterms:W3CDTF">2024-10-23T17:34:38Z</dcterms:modified>
</cp:coreProperties>
</file>